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3"/>
  </p:notesMasterIdLst>
  <p:handoutMasterIdLst>
    <p:handoutMasterId r:id="rId74"/>
  </p:handoutMasterIdLst>
  <p:sldIdLst>
    <p:sldId id="257" r:id="rId2"/>
    <p:sldId id="349" r:id="rId3"/>
    <p:sldId id="363" r:id="rId4"/>
    <p:sldId id="517" r:id="rId5"/>
    <p:sldId id="528" r:id="rId6"/>
    <p:sldId id="519" r:id="rId7"/>
    <p:sldId id="520" r:id="rId8"/>
    <p:sldId id="507" r:id="rId9"/>
    <p:sldId id="521" r:id="rId10"/>
    <p:sldId id="522" r:id="rId11"/>
    <p:sldId id="510" r:id="rId12"/>
    <p:sldId id="523" r:id="rId13"/>
    <p:sldId id="524" r:id="rId14"/>
    <p:sldId id="525" r:id="rId15"/>
    <p:sldId id="526" r:id="rId16"/>
    <p:sldId id="527" r:id="rId17"/>
    <p:sldId id="515" r:id="rId18"/>
    <p:sldId id="516" r:id="rId19"/>
    <p:sldId id="421" r:id="rId20"/>
    <p:sldId id="422" r:id="rId21"/>
    <p:sldId id="423" r:id="rId22"/>
    <p:sldId id="427" r:id="rId23"/>
    <p:sldId id="428" r:id="rId24"/>
    <p:sldId id="444" r:id="rId25"/>
    <p:sldId id="445" r:id="rId26"/>
    <p:sldId id="448" r:id="rId27"/>
    <p:sldId id="450" r:id="rId28"/>
    <p:sldId id="451" r:id="rId29"/>
    <p:sldId id="452" r:id="rId30"/>
    <p:sldId id="453" r:id="rId31"/>
    <p:sldId id="454" r:id="rId32"/>
    <p:sldId id="456" r:id="rId33"/>
    <p:sldId id="457" r:id="rId34"/>
    <p:sldId id="459" r:id="rId35"/>
    <p:sldId id="458" r:id="rId36"/>
    <p:sldId id="460" r:id="rId37"/>
    <p:sldId id="464" r:id="rId38"/>
    <p:sldId id="481" r:id="rId39"/>
    <p:sldId id="465" r:id="rId40"/>
    <p:sldId id="483" r:id="rId41"/>
    <p:sldId id="484" r:id="rId42"/>
    <p:sldId id="467" r:id="rId43"/>
    <p:sldId id="468" r:id="rId44"/>
    <p:sldId id="485" r:id="rId45"/>
    <p:sldId id="486" r:id="rId46"/>
    <p:sldId id="487" r:id="rId47"/>
    <p:sldId id="470" r:id="rId48"/>
    <p:sldId id="471" r:id="rId49"/>
    <p:sldId id="488" r:id="rId50"/>
    <p:sldId id="489" r:id="rId51"/>
    <p:sldId id="491" r:id="rId52"/>
    <p:sldId id="490" r:id="rId53"/>
    <p:sldId id="474" r:id="rId54"/>
    <p:sldId id="493" r:id="rId55"/>
    <p:sldId id="495" r:id="rId56"/>
    <p:sldId id="496" r:id="rId57"/>
    <p:sldId id="497" r:id="rId58"/>
    <p:sldId id="476" r:id="rId59"/>
    <p:sldId id="498" r:id="rId60"/>
    <p:sldId id="501" r:id="rId61"/>
    <p:sldId id="499" r:id="rId62"/>
    <p:sldId id="500" r:id="rId63"/>
    <p:sldId id="502" r:id="rId64"/>
    <p:sldId id="478" r:id="rId65"/>
    <p:sldId id="503" r:id="rId66"/>
    <p:sldId id="529" r:id="rId67"/>
    <p:sldId id="530" r:id="rId68"/>
    <p:sldId id="531" r:id="rId69"/>
    <p:sldId id="532" r:id="rId70"/>
    <p:sldId id="533" r:id="rId71"/>
    <p:sldId id="348" r:id="rId72"/>
  </p:sldIdLst>
  <p:sldSz cx="9144000" cy="6858000" type="screen4x3"/>
  <p:notesSz cx="6858000" cy="954405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orient="horz" pos="306">
          <p15:clr>
            <a:srgbClr val="A4A3A4"/>
          </p15:clr>
        </p15:guide>
        <p15:guide id="3" orient="horz" pos="14">
          <p15:clr>
            <a:srgbClr val="A4A3A4"/>
          </p15:clr>
        </p15:guide>
        <p15:guide id="4" pos="2903" userDrawn="1">
          <p15:clr>
            <a:srgbClr val="A4A3A4"/>
          </p15:clr>
        </p15:guide>
        <p15:guide id="6" orient="horz" pos="82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06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ie Weiß" initials="SW" lastIdx="1" clrIdx="0">
    <p:extLst>
      <p:ext uri="{19B8F6BF-5375-455C-9EA6-DF929625EA0E}">
        <p15:presenceInfo xmlns:p15="http://schemas.microsoft.com/office/powerpoint/2012/main" userId="S-1-5-21-1597125622-1021197225-1641101336-11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F7CAAC"/>
    <a:srgbClr val="FFF2CC"/>
    <a:srgbClr val="FFD88B"/>
    <a:srgbClr val="008080"/>
    <a:srgbClr val="33CC33"/>
    <a:srgbClr val="008000"/>
    <a:srgbClr val="3399FF"/>
    <a:srgbClr val="00009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17" autoAdjust="0"/>
    <p:restoredTop sz="91876" autoAdjust="0"/>
  </p:normalViewPr>
  <p:slideViewPr>
    <p:cSldViewPr snapToGrid="0" showGuides="1">
      <p:cViewPr varScale="1">
        <p:scale>
          <a:sx n="99" d="100"/>
          <a:sy n="99" d="100"/>
        </p:scale>
        <p:origin x="600" y="78"/>
      </p:cViewPr>
      <p:guideLst>
        <p:guide orient="horz" pos="2137"/>
        <p:guide orient="horz" pos="306"/>
        <p:guide orient="horz" pos="14"/>
        <p:guide pos="2903"/>
        <p:guide orient="horz" pos="822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-2088" y="-108"/>
      </p:cViewPr>
      <p:guideLst>
        <p:guide orient="horz" pos="3006"/>
        <p:guide pos="2159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handoutMaster" Target="handoutMasters/handout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728" tIns="45364" rIns="90728" bIns="45364" numCol="1" anchor="ctr" anchorCtr="0" compatLnSpc="1">
            <a:prstTxWarp prst="textNoShape">
              <a:avLst/>
            </a:prstTxWarp>
          </a:bodyPr>
          <a:lstStyle>
            <a:lvl1pPr defTabSz="906463">
              <a:defRPr sz="1100" b="0">
                <a:latin typeface="Times New Roman" panose="02020603050405020304" pitchFamily="18" charset="0"/>
              </a:defRPr>
            </a:lvl1pPr>
          </a:lstStyle>
          <a:p>
            <a:endParaRPr lang="de-DE" altLang="de-DE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728" tIns="45364" rIns="90728" bIns="45364" numCol="1" anchor="ctr" anchorCtr="0" compatLnSpc="1">
            <a:prstTxWarp prst="textNoShape">
              <a:avLst/>
            </a:prstTxWarp>
          </a:bodyPr>
          <a:lstStyle>
            <a:lvl1pPr algn="r" defTabSz="906463">
              <a:defRPr sz="1100" b="0">
                <a:latin typeface="Times New Roman" panose="02020603050405020304" pitchFamily="18" charset="0"/>
              </a:defRPr>
            </a:lvl1pPr>
          </a:lstStyle>
          <a:p>
            <a:endParaRPr lang="de-DE" altLang="de-DE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77325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728" tIns="45364" rIns="90728" bIns="45364" numCol="1" anchor="b" anchorCtr="0" compatLnSpc="1">
            <a:prstTxWarp prst="textNoShape">
              <a:avLst/>
            </a:prstTxWarp>
          </a:bodyPr>
          <a:lstStyle>
            <a:lvl1pPr defTabSz="906463">
              <a:defRPr sz="1100" b="0">
                <a:latin typeface="Times New Roman" panose="02020603050405020304" pitchFamily="18" charset="0"/>
              </a:defRPr>
            </a:lvl1pPr>
          </a:lstStyle>
          <a:p>
            <a:endParaRPr lang="de-DE" altLang="de-DE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077325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728" tIns="45364" rIns="90728" bIns="45364" numCol="1" anchor="b" anchorCtr="0" compatLnSpc="1">
            <a:prstTxWarp prst="textNoShape">
              <a:avLst/>
            </a:prstTxWarp>
          </a:bodyPr>
          <a:lstStyle>
            <a:lvl1pPr algn="r" defTabSz="906463">
              <a:defRPr sz="1100" b="0">
                <a:latin typeface="Times New Roman" panose="02020603050405020304" pitchFamily="18" charset="0"/>
              </a:defRPr>
            </a:lvl1pPr>
          </a:lstStyle>
          <a:p>
            <a:fld id="{72F7B205-3AFC-45FA-9939-6791994078E6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728" tIns="45364" rIns="90728" bIns="45364" numCol="1" anchor="ctr" anchorCtr="0" compatLnSpc="1">
            <a:prstTxWarp prst="textNoShape">
              <a:avLst/>
            </a:prstTxWarp>
          </a:bodyPr>
          <a:lstStyle>
            <a:lvl1pPr defTabSz="906463">
              <a:defRPr sz="1100" b="0">
                <a:latin typeface="Times New Roman" panose="02020603050405020304" pitchFamily="18" charset="0"/>
              </a:defRPr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728" tIns="45364" rIns="90728" bIns="45364" numCol="1" anchor="ctr" anchorCtr="0" compatLnSpc="1">
            <a:prstTxWarp prst="textNoShape">
              <a:avLst/>
            </a:prstTxWarp>
          </a:bodyPr>
          <a:lstStyle>
            <a:lvl1pPr algn="r" defTabSz="906463">
              <a:defRPr sz="1100" b="0">
                <a:latin typeface="Times New Roman" panose="02020603050405020304" pitchFamily="18" charset="0"/>
              </a:defRPr>
            </a:lvl1pPr>
          </a:lstStyle>
          <a:p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7750" y="742950"/>
            <a:ext cx="4762500" cy="3571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38663"/>
            <a:ext cx="502920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728" tIns="45364" rIns="90728" bIns="453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077325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728" tIns="45364" rIns="90728" bIns="45364" numCol="1" anchor="b" anchorCtr="0" compatLnSpc="1">
            <a:prstTxWarp prst="textNoShape">
              <a:avLst/>
            </a:prstTxWarp>
          </a:bodyPr>
          <a:lstStyle>
            <a:lvl1pPr defTabSz="906463">
              <a:defRPr sz="1100" b="0">
                <a:latin typeface="Times New Roman" panose="02020603050405020304" pitchFamily="18" charset="0"/>
              </a:defRPr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077325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728" tIns="45364" rIns="90728" bIns="45364" numCol="1" anchor="b" anchorCtr="0" compatLnSpc="1">
            <a:prstTxWarp prst="textNoShape">
              <a:avLst/>
            </a:prstTxWarp>
          </a:bodyPr>
          <a:lstStyle>
            <a:lvl1pPr algn="r" defTabSz="906463">
              <a:defRPr sz="1100" b="0">
                <a:latin typeface="Times New Roman" panose="02020603050405020304" pitchFamily="18" charset="0"/>
              </a:defRPr>
            </a:lvl1pPr>
          </a:lstStyle>
          <a:p>
            <a:fld id="{494ADABB-271A-4AC7-A362-9E4904CE717C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9BC3C0-A30E-45D9-9A3A-5FC512CA1D54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ADABB-271A-4AC7-A362-9E4904CE717C}" type="slidenum">
              <a:rPr lang="de-DE" altLang="de-DE" smtClean="0"/>
              <a:pPr/>
              <a:t>32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623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ADABB-271A-4AC7-A362-9E4904CE717C}" type="slidenum">
              <a:rPr lang="de-DE" altLang="de-DE" smtClean="0"/>
              <a:pPr/>
              <a:t>42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33217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ADABB-271A-4AC7-A362-9E4904CE717C}" type="slidenum">
              <a:rPr lang="de-DE" altLang="de-DE" smtClean="0"/>
              <a:pPr/>
              <a:t>45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14119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ADABB-271A-4AC7-A362-9E4904CE717C}" type="slidenum">
              <a:rPr lang="de-DE" altLang="de-DE" smtClean="0"/>
              <a:pPr/>
              <a:t>46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906405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ADABB-271A-4AC7-A362-9E4904CE717C}" type="slidenum">
              <a:rPr lang="de-DE" altLang="de-DE" smtClean="0"/>
              <a:pPr/>
              <a:t>51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95931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8D93AE-36B2-4E93-B01B-9D4A2D75ADBF}" type="slidenum">
              <a:rPr lang="de-DE" altLang="de-DE"/>
              <a:pPr/>
              <a:t>71</a:t>
            </a:fld>
            <a:endParaRPr lang="de-DE" altLang="de-DE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74445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8607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3275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34376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00569424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682557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0463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982242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4344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46798783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87280164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 descr="neu_bg_lg_ausschnitt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4163" cy="464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8440738" y="6324600"/>
            <a:ext cx="703262" cy="231775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de-DE" altLang="de-DE" sz="1000">
                <a:solidFill>
                  <a:schemeClr val="bg1"/>
                </a:solidFill>
              </a:rPr>
              <a:t>Folie </a:t>
            </a:r>
            <a:fld id="{0F79E4FF-044F-4300-8ED2-D3EC11E56F95}" type="slidenum">
              <a:rPr lang="de-DE" altLang="de-DE" sz="1000">
                <a:solidFill>
                  <a:schemeClr val="bg1"/>
                </a:solidFill>
              </a:rPr>
              <a:pPr algn="ctr" eaLnBrk="1" hangingPunct="1"/>
              <a:t>‹Nr.›</a:t>
            </a:fld>
            <a:endParaRPr lang="de-DE" altLang="de-DE" sz="1000">
              <a:solidFill>
                <a:schemeClr val="bg1"/>
              </a:solidFill>
            </a:endParaRPr>
          </a:p>
        </p:txBody>
      </p:sp>
      <p:pic>
        <p:nvPicPr>
          <p:cNvPr id="1034" name="Picture 10" descr="BMVg_C_M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t="14040" r="16667" b="13391"/>
          <a:stretch>
            <a:fillRect/>
          </a:stretch>
        </p:blipFill>
        <p:spPr bwMode="auto">
          <a:xfrm>
            <a:off x="0" y="0"/>
            <a:ext cx="9842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63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43" name="Line 19"/>
          <p:cNvSpPr>
            <a:spLocks noChangeShapeType="1"/>
          </p:cNvSpPr>
          <p:nvPr userDrawn="1"/>
        </p:nvSpPr>
        <p:spPr bwMode="auto">
          <a:xfrm>
            <a:off x="0" y="6327775"/>
            <a:ext cx="9144000" cy="0"/>
          </a:xfrm>
          <a:prstGeom prst="line">
            <a:avLst/>
          </a:prstGeom>
          <a:noFill/>
          <a:ln w="63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046" name="Picture 22" descr="LI_4C_S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22225"/>
            <a:ext cx="693738" cy="48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7" name="Text Box 23"/>
          <p:cNvSpPr txBox="1">
            <a:spLocks noChangeArrowheads="1"/>
          </p:cNvSpPr>
          <p:nvPr userDrawn="1"/>
        </p:nvSpPr>
        <p:spPr bwMode="auto">
          <a:xfrm>
            <a:off x="0" y="47625"/>
            <a:ext cx="91440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de-DE" altLang="de-DE" sz="2400" b="0" dirty="0" smtClean="0"/>
              <a:t>Anpassung</a:t>
            </a:r>
            <a:r>
              <a:rPr lang="de-DE" altLang="de-DE" sz="2400" b="0" baseline="0" dirty="0" smtClean="0"/>
              <a:t> des LgBestMod</a:t>
            </a:r>
            <a:endParaRPr lang="de-DE" altLang="de-DE" sz="2400" b="0" dirty="0"/>
          </a:p>
        </p:txBody>
      </p:sp>
      <p:sp>
        <p:nvSpPr>
          <p:cNvPr id="1054" name="Text Box 30"/>
          <p:cNvSpPr txBox="1">
            <a:spLocks noChangeArrowheads="1"/>
          </p:cNvSpPr>
          <p:nvPr userDrawn="1"/>
        </p:nvSpPr>
        <p:spPr bwMode="auto">
          <a:xfrm>
            <a:off x="0" y="6342777"/>
            <a:ext cx="83067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000" dirty="0" smtClean="0">
                <a:solidFill>
                  <a:srgbClr val="000099"/>
                </a:solidFill>
              </a:rPr>
              <a:t>[Nov 2017]</a:t>
            </a:r>
            <a:endParaRPr lang="de-DE" altLang="de-DE" sz="1000" dirty="0"/>
          </a:p>
        </p:txBody>
      </p:sp>
      <p:sp>
        <p:nvSpPr>
          <p:cNvPr id="1058" name="Text Box 34"/>
          <p:cNvSpPr txBox="1">
            <a:spLocks noChangeArrowheads="1"/>
          </p:cNvSpPr>
          <p:nvPr userDrawn="1"/>
        </p:nvSpPr>
        <p:spPr bwMode="auto">
          <a:xfrm>
            <a:off x="1055688" y="6373813"/>
            <a:ext cx="7024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de-DE" altLang="de-DE" b="0" dirty="0" smtClean="0"/>
              <a:t>AK Wasserversorgung</a:t>
            </a:r>
            <a:endParaRPr lang="de-DE" altLang="de-DE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3" name="Text Box 117"/>
          <p:cNvSpPr txBox="1">
            <a:spLocks noChangeArrowheads="1"/>
          </p:cNvSpPr>
          <p:nvPr/>
        </p:nvSpPr>
        <p:spPr bwMode="auto">
          <a:xfrm>
            <a:off x="0" y="4055001"/>
            <a:ext cx="91440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3200" b="0" dirty="0" smtClean="0">
                <a:solidFill>
                  <a:srgbClr val="000099"/>
                </a:solidFill>
              </a:rPr>
              <a:t>AG Wasserversorgung</a:t>
            </a:r>
            <a:endParaRPr lang="de-DE" altLang="de-DE" sz="3200" b="0" dirty="0">
              <a:solidFill>
                <a:srgbClr val="000099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sz="2400" b="0" dirty="0" smtClean="0">
                <a:solidFill>
                  <a:srgbClr val="000099"/>
                </a:solidFill>
              </a:rPr>
              <a:t>Anpassungen des LgBestMod</a:t>
            </a:r>
            <a:endParaRPr lang="de-DE" altLang="de-DE" sz="2400" b="0" dirty="0"/>
          </a:p>
        </p:txBody>
      </p:sp>
      <p:pic>
        <p:nvPicPr>
          <p:cNvPr id="4214" name="Picture 118" descr="LI_4C_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650" y="2103438"/>
            <a:ext cx="2314575" cy="146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113301"/>
              </p:ext>
            </p:extLst>
          </p:nvPr>
        </p:nvGraphicFramePr>
        <p:xfrm>
          <a:off x="134754" y="1310376"/>
          <a:ext cx="8903367" cy="463039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1065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934678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597794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165684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194559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56565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Daemmung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Daemmung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LA_WasserleitungDaemmung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LA_WasserleitungDaemmung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Kork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Kork (Dämmung)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Kork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Kunststoffe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Kunststoffe (Dämmung)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Kunststoffe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905369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Mineralfaser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Mineralfaser (Dämmung)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Mineralfaser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98579"/>
                  </a:ext>
                </a:extLst>
              </a:tr>
              <a:tr h="325280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Funktion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Funktion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LA_WasserleitungFunktion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LA_WasserleitungFunktion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4125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Anschlussleitungen 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für Wasser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Anschlussleitung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Anschlussleitungen 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für Wasser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Anschlussleitung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9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Hauptleitungen 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für 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Wasser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Hauptleitung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Hauptleitungen 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für Wasser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Hauptleitung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09926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Versorgungsleitungen 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für Wasser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Versorgungsleitung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Versorgungsleitungen 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für Wasser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Versorgungsleitung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65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Zubringerleitungen für Wasser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Zubringerleitung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Zubringerleitungen 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für Wasser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Zubringerleitung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Zirkulationsleitung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Zirkulationsleitung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Zirkulationsleitung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Anschlussleitung Wasser warm (Trinkwarmwasser) (AWW)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8367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Versorgungsleitung Wasser warm (Trinkwarmwasser) (VWW)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750328"/>
                  </a:ext>
                </a:extLst>
              </a:tr>
            </a:tbl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– Wertelisten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2399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186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Fragestellungen zur Werteliste „Funktion“ /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err="1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LA_WasserleitungFunktion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Bei der Werteliste „Funktion“ sind in den AHW die </a:t>
            </a:r>
            <a:r>
              <a:rPr lang="de-DE" altLang="de-DE" sz="1800" b="0" dirty="0">
                <a:latin typeface="Arial" panose="020B0604020202020204" pitchFamily="34" charset="0"/>
              </a:rPr>
              <a:t>Werte „Anschlussleitung Wasser warm (Trinkwarmwasser) (</a:t>
            </a:r>
            <a:r>
              <a:rPr lang="de-DE" altLang="de-DE" sz="1800" b="0" dirty="0" smtClean="0">
                <a:latin typeface="Arial" panose="020B0604020202020204" pitchFamily="34" charset="0"/>
              </a:rPr>
              <a:t>AWW)“ </a:t>
            </a:r>
            <a:r>
              <a:rPr lang="de-DE" altLang="de-DE" sz="1800" b="0" dirty="0">
                <a:latin typeface="Arial" panose="020B0604020202020204" pitchFamily="34" charset="0"/>
              </a:rPr>
              <a:t>und „Versorgungsleitung Wasser warm (Trinkwarmwasser) (VWW</a:t>
            </a:r>
            <a:r>
              <a:rPr lang="de-DE" altLang="de-DE" sz="1800" b="0" dirty="0" smtClean="0">
                <a:latin typeface="Arial" panose="020B0604020202020204" pitchFamily="34" charset="0"/>
              </a:rPr>
              <a:t>)“ definiert. Können die Werte zusammen mit dem Attribut „Temperatur“ bzw. „Warmwasser“ des LgBestMod kombiniert werden? Die Werteliste kann dann verkürzt werden.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– Wertelisten (3)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494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61131"/>
              </p:ext>
            </p:extLst>
          </p:nvPr>
        </p:nvGraphicFramePr>
        <p:xfrm>
          <a:off x="134754" y="1310376"/>
          <a:ext cx="8903367" cy="310681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1065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751798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223436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194559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56565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Innenschutz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Innenschutz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LA_WasserleitungInnenschutz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LA_WasserleitungInnenschutz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bituminöse 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bituminöse 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bituminöse Auskleidung für den Innenschutz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bituminöse 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Blechauskleidung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Blech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Blechauskleidung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90536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Emaille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Emailleauskleidung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Emailleauskleidung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65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Kunststoffauskleidung für den Innenschutz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Kunststoffauskleidung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Kunststoffbeschichtung auf Epoxidharzbasis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Kunststoffbeschichtung auf Epoxidharzbasis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Kunststoffbeschichtung auf Epoxidharzbasis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Zementmörtel-auskleidung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Zementmörtel-auskleidung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Zementmörtelauskleidung für den Innenschutz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Zementmörtelauskleidung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8367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kein Innenschutz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kein Innenschutz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kein Innenschutz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750328"/>
                  </a:ext>
                </a:extLst>
              </a:tr>
            </a:tbl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– Wertelisten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(4)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59414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208033"/>
              </p:ext>
            </p:extLst>
          </p:nvPr>
        </p:nvGraphicFramePr>
        <p:xfrm>
          <a:off x="134754" y="1310376"/>
          <a:ext cx="8903367" cy="47969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1065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751798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223436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194559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56565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LA_WasserleitungMaterial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LA_WasserleitungMaterial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Asbestzement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Asbestzement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Asbestzement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Asbestzement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104095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Dränbeton (</a:t>
                      </a:r>
                      <a:r>
                        <a:rPr lang="de-DE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Porosit</a:t>
                      </a: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Dränbeton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Dränbeton (</a:t>
                      </a:r>
                      <a:r>
                        <a:rPr lang="de-DE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Porosit</a:t>
                      </a: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826627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duktiles Gusseisen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duktiles Gusseisen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duktiles Gusseisen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duktiles Gusseisen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306875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V2A/V4A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Edelstahl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Edelstahl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Edelstahl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916983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Faserzement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Faserzement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Faserzement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41240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Glasfaserverstärkter Kunststoff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Glasfaserverstärkter Kunststoff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Glasfaserverstärkter Kunststoff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Glasfaserverstärkter Kunststoff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79877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Glasfaserverstärktes Polyesterharz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Glasfaserverstärktes Polyesterharz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Glasfaserverstärktes Polyesterharz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256508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Grauguss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Grauguss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Grauguss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Grauguss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654010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Kupfer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Kupfer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Kupfer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90536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Mauerwerk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Mauerwerk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Mauerwerk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65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Ortbeton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Ortbeton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Ortbeton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Polyesterharz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Polyesterharz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Polyesterharz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Polyesterharzbeton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Polyesterharzbeton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Polyesterharzbeton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8367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hart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hart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hart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hart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750328"/>
                  </a:ext>
                </a:extLst>
              </a:tr>
            </a:tbl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– Wertelisten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(5)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61692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455298"/>
              </p:ext>
            </p:extLst>
          </p:nvPr>
        </p:nvGraphicFramePr>
        <p:xfrm>
          <a:off x="134754" y="1310376"/>
          <a:ext cx="8903367" cy="423674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1065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751798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223436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194559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56565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LA_WasserleitungMaterial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LA_WasserleitungMaterial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Polyethylen hoher Dichte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hoher Dichte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hoher Dichte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hochvernetztes Polyethylen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hochvernetztes Polyethylen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hochvernetztes Polyethylen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104095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weich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weich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weich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 weich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826627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Polymerbeton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Polymerbeton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Polymerbeton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306875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Polymermodifizierter Zementbeton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Polymermodifizierter Zementbeton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Polymermodifizierter Zementbeton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916983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Polypropylen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Polypropylen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Polypropylen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Polypropylen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41240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Polyvinylchlorid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Polyvinylchlorid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Polyvinylchlorid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Polyvinylchlorid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79877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Polyvinylchlorid hart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Polyvinylchlorid hart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Polyvinylchlorid hart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256508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Spannbeton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Spannbeton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Spannbeton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Spannbeton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654010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90536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Stahl verzinkt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 verzinkt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 verzinkt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65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Stahlbeton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Stahlbeton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Stahlguss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Stahlguss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Stahlguss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</a:tbl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– Wertelisten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(6)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62242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323652"/>
              </p:ext>
            </p:extLst>
          </p:nvPr>
        </p:nvGraphicFramePr>
        <p:xfrm>
          <a:off x="134754" y="1310376"/>
          <a:ext cx="8903367" cy="419845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1065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751798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223436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194559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56565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Verbindungsart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Verbindungsart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LA_WasserltgVerbindungsart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LA_WasserltgVerbindungsart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Flansch-Verbindung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Flansch-Verbindung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Flansch-Verbindung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Gummi-Rollring-Verbindung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Gummi-Rollring-Verbindung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Gummi-Rollring-Verbindung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104095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Klebemuffe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Klebemuffe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Klebemuffe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826627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Klemm-Verbindung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Klemm-Verbindung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Klemm-Verbindung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306875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Löt-Verbindung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Löt-Verbindung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Löt-Verbindung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916983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Quetsch-Verbindung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Quetsch-Verbindung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Quetsch-Verbindung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41240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Schraub-Muffen-Verbindung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Schraub-Muffen-Verbindung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Schraub-Muffen-Verbindung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79877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Schweiß-Verbindung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Schweiß-Verbindung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Schweiß-Verbindung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256508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Sparflansch-Verbindung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Sparflansch-Verbindung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Sparflansch-Verbindung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654010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Steck-Muffen-Verbindung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Steck-Muffen-Verbindung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Steck-Muffen-Verbindung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90536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Stemm-Muffen-Verbindung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Stemm-Muffen-Verbindung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Stemm-Muffen-Verbindung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65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Stopfbuchs-Verbindung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Stopfbuchs-Verbindung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Stopfbuchs-Verbindung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</a:tbl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– Wertelisten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(7)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91607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970603"/>
              </p:ext>
            </p:extLst>
          </p:nvPr>
        </p:nvGraphicFramePr>
        <p:xfrm>
          <a:off x="134754" y="1310376"/>
          <a:ext cx="8903367" cy="173131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1065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751798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223436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194559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56565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LA_StatusArtErweitert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LA_StatusArtErweitert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funktionsfähig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funktionsfähig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funktionsfähig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stillgelegt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stillgelegt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stillgelegt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104095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unspezifiziert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unspezifiziert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unspezifiziert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826627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verdämmt</a:t>
                      </a: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/verfüllt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verdämmt</a:t>
                      </a: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/verfüllt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verdämmt</a:t>
                      </a: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/verfüllt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306875"/>
                  </a:ext>
                </a:extLst>
              </a:tr>
            </a:tbl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– Wertelisten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(8)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3226823"/>
            <a:ext cx="9144000" cy="2139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Fragestellungen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Werteliste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Status“ / diverse Objektarten</a:t>
            </a:r>
            <a:endParaRPr lang="de-DE" altLang="de-DE" sz="2000" b="0" dirty="0" smtClean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Im LgBestMod werden für die Objekte der Wasserversorgung die Wertelisten „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LA_StatusArtErweitert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“/“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LA_StatusTypErweitert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</a:t>
            </a:r>
            <a:r>
              <a:rPr lang="de-DE" altLang="de-DE" sz="1800" b="0" dirty="0">
                <a:latin typeface="Arial" panose="020B0604020202020204" pitchFamily="34" charset="0"/>
              </a:rPr>
              <a:t>und „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LA_StatusArtEinfach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“/“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LA_StatusTypEinfach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genutzt. Die Listen unterscheiden sich um den Wert „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vedämmt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/verfüllt“, der in den Listen „*Einfach“ fehlt. Können die Listen zu einer Liste zusammengefasst werden, so dass eine einheitliche Liste für die Wasserversorgung genutzt werden kann?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62841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„Mantelrohr“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745322"/>
              </p:ext>
            </p:extLst>
          </p:nvPr>
        </p:nvGraphicFramePr>
        <p:xfrm>
          <a:off x="105376" y="1319087"/>
          <a:ext cx="8933248" cy="1486040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60691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915428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252311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Mantelrohr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BL_Mantelrohr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BL_Mantelrohr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MaterialMantelrohr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Material</a:t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LA_MantelrohrMaterial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Material</a:t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LA_MantelrohrMaterial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3085602"/>
            <a:ext cx="9144000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„Mantelrohr“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>
                <a:latin typeface="Arial" panose="020B0604020202020204" pitchFamily="34" charset="0"/>
              </a:rPr>
              <a:t>Neue Objektart in AHW, </a:t>
            </a:r>
            <a:r>
              <a:rPr lang="de-DE" altLang="de-DE" sz="1800" b="0" dirty="0">
                <a:latin typeface="Arial" panose="020B0604020202020204" pitchFamily="34" charset="0"/>
              </a:rPr>
              <a:t>Trennung von Mantelrohr und Wasserleitung analog dem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LgBestMod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488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„Mantelrohr“ 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572348"/>
              </p:ext>
            </p:extLst>
          </p:nvPr>
        </p:nvGraphicFramePr>
        <p:xfrm>
          <a:off x="95249" y="1411164"/>
          <a:ext cx="8933248" cy="3613860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82804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1953929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9127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MaterialMantelrohr</a:t>
                      </a:r>
                      <a:endParaRPr lang="de-DE" altLang="de-DE" sz="1200" b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LA_MantelrohrMaterial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Asbestzement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bituminöse Auskleidung für den Innenschutz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bituminöse Umhüllung für den Außenschutz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doppelte bituminöse Umhüllung für den Außenschutz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834529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Kunststoffauskleidung für den Innenschutz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345792"/>
                  </a:ext>
                </a:extLst>
              </a:tr>
              <a:tr h="32162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Kunststoffumhüllung für den Außenschutz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20223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Stahl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47158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Zementmörtelauskleidung für den Innenschutz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31615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5126154"/>
            <a:ext cx="9144000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Fragestellungen zur Werteliste „Material“ /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err="1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LA_MantelrohrMaterial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In der Werteliste des LgBestMod sind sowohl Materialien des 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Aussen</a:t>
            </a:r>
            <a:r>
              <a:rPr lang="de-DE" altLang="de-DE" sz="1800" b="0" dirty="0" smtClean="0">
                <a:latin typeface="Arial" panose="020B0604020202020204" pitchFamily="34" charset="0"/>
              </a:rPr>
              <a:t>- als auch 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Inneschutzes</a:t>
            </a:r>
            <a:r>
              <a:rPr lang="de-DE" altLang="de-DE" sz="1800" b="0" dirty="0" smtClean="0">
                <a:latin typeface="Arial" panose="020B0604020202020204" pitchFamily="34" charset="0"/>
              </a:rPr>
              <a:t> vereint. Die Liste sollte daher überprüft werden.  </a:t>
            </a:r>
          </a:p>
        </p:txBody>
      </p:sp>
    </p:spTree>
    <p:extLst>
      <p:ext uri="{BB962C8B-B14F-4D97-AF65-F5344CB8AC3E}">
        <p14:creationId xmlns:p14="http://schemas.microsoft.com/office/powerpoint/2010/main" val="1092334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„Schacht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469544"/>
              </p:ext>
            </p:extLst>
          </p:nvPr>
        </p:nvGraphicFramePr>
        <p:xfrm>
          <a:off x="105376" y="1319087"/>
          <a:ext cx="8933248" cy="3065420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60691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915428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252311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Schacht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UF_SchachtWasserversorgung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UF_SchachtWasserversorgung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Bezeichnung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Bezeichnung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Dokumenten-Planbezug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Nenndruck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Druckstufe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Nenndruck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b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„</a:t>
                      </a:r>
                      <a:r>
                        <a:rPr lang="de-DE" sz="1200" i="1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LA_StatusTypErweitert</a:t>
                      </a:r>
                      <a:r>
                        <a:rPr lang="de-DE" sz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b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„</a:t>
                      </a:r>
                      <a:r>
                        <a:rPr lang="de-DE" sz="1200" i="1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LA_StatusTypErweitert</a:t>
                      </a:r>
                      <a:r>
                        <a:rPr lang="de-DE" sz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Wasseralter bei </a:t>
                      </a:r>
                      <a:r>
                        <a:rPr lang="de-DE" altLang="de-DE" sz="1200" b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mittl</a:t>
                      </a: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. Werten</a:t>
                      </a:r>
                      <a:endParaRPr lang="de-DE" sz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467102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4607229"/>
            <a:ext cx="9144000" cy="14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Objektart „Schacht“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>
                <a:latin typeface="Arial" panose="020B0604020202020204" pitchFamily="34" charset="0"/>
              </a:rPr>
              <a:t>Neue Objektart in AHW, Übernahme der Attribute der Objektart „Knotenpunkt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</a:t>
            </a:r>
            <a:endParaRPr lang="de-DE" altLang="de-DE" sz="1800" b="0" dirty="0">
              <a:latin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>
                <a:latin typeface="Arial" panose="020B0604020202020204" pitchFamily="34" charset="0"/>
              </a:rPr>
              <a:t>Einführung des Attribut „Wasserqualität“ zu allen Objekten</a:t>
            </a: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>
                <a:latin typeface="Arial" panose="020B0604020202020204" pitchFamily="34" charset="0"/>
              </a:rPr>
              <a:t>Einführung eines Attributs „Bezeichnung“ zur Vereinheitlichung der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Objekte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20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ChangeArrowheads="1"/>
          </p:cNvSpPr>
          <p:nvPr/>
        </p:nvSpPr>
        <p:spPr bwMode="auto">
          <a:xfrm>
            <a:off x="0" y="1265238"/>
            <a:ext cx="9144000" cy="2896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Veranlassung</a:t>
            </a:r>
          </a:p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</a:rPr>
              <a:t>Abgleich zwischen den Arbeitshilfen Wasserversorgung (AHW) und dem Liegenschaftsbestandsmodell (LgBestMod)</a:t>
            </a:r>
          </a:p>
          <a:p>
            <a:pPr lvl="1">
              <a:spcBef>
                <a:spcPct val="10000"/>
              </a:spcBef>
              <a:buClr>
                <a:srgbClr val="000099"/>
              </a:buClr>
              <a:buFont typeface="Arial" panose="020B0604020202020204" pitchFamily="34" charset="0"/>
              <a:buChar char="▪"/>
            </a:pPr>
            <a:r>
              <a:rPr lang="de-DE" altLang="de-DE" sz="1800" b="0" dirty="0" smtClean="0">
                <a:latin typeface="Arial" panose="020B0604020202020204" pitchFamily="34" charset="0"/>
              </a:rPr>
              <a:t>Abweichungen zwischen den Dokumentationen wurden hinsichtlich der Datenmodelle festgestellt </a:t>
            </a:r>
            <a:endParaRPr lang="de-DE" altLang="de-DE" sz="1800" b="0" dirty="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endParaRPr lang="de-DE" altLang="de-DE" sz="1800" b="0" dirty="0">
              <a:latin typeface="Arial" panose="020B0604020202020204" pitchFamily="34" charset="0"/>
            </a:endParaRPr>
          </a:p>
          <a:p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Zielsetzung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</a:rPr>
              <a:t>Vereinheitlichen der Datenmodelle aus den AHW und dem LgBestMod</a:t>
            </a:r>
          </a:p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endParaRPr lang="de-DE" altLang="de-DE" sz="1800" b="0" dirty="0">
              <a:latin typeface="Arial" panose="020B0604020202020204" pitchFamily="34" charset="0"/>
            </a:endParaRPr>
          </a:p>
        </p:txBody>
      </p:sp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Veranlassung / Zielsetzung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0840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„Behälter“ 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587717"/>
              </p:ext>
            </p:extLst>
          </p:nvPr>
        </p:nvGraphicFramePr>
        <p:xfrm>
          <a:off x="105376" y="1304925"/>
          <a:ext cx="8933248" cy="4702260"/>
        </p:xfrm>
        <a:graphic>
          <a:graphicData uri="http://schemas.openxmlformats.org/drawingml/2006/table">
            <a:tbl>
              <a:tblPr firstRow="1" firstCol="1" bandRow="1"/>
              <a:tblGrid>
                <a:gridCol w="771025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992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69424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230632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262243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Behälter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Behälter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UF_Wasserbehaelter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UF_Wasserbehaelter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444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BehälterTyp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BehaelterTyp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BehälterTyp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LA_BehaelterTyp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19377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Auslaufhöhe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Auslaufhöhe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Baujahr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Baujahr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Freier</a:t>
                      </a:r>
                      <a:r>
                        <a:rPr lang="de-DE" sz="1200" baseline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Text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65101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Brandreserve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Brandreserve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Brandreserve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01930">
                <a:tc rowSpan="2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Beschichtung</a:t>
                      </a:r>
                      <a:endParaRPr lang="de-DE" sz="1200" strike="noStrike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Innenauskleidung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Innenauskleidung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260012"/>
                  </a:ext>
                </a:extLst>
              </a:tr>
              <a:tr h="20193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Dichtungsart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031398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Hersteller Innenauskleidung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96839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73424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Elementkennzeichnung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60742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Eigentümer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Eigentümer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91919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Grundfläche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Grundfläche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Grundfläche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40051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Höhe Sohle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Höhe Sohle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47724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Max. Abgabemenge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Max. Abgabemenge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7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853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„Behälter“ 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541932"/>
              </p:ext>
            </p:extLst>
          </p:nvPr>
        </p:nvGraphicFramePr>
        <p:xfrm>
          <a:off x="95249" y="1314910"/>
          <a:ext cx="8933248" cy="3432819"/>
        </p:xfrm>
        <a:graphic>
          <a:graphicData uri="http://schemas.openxmlformats.org/drawingml/2006/table">
            <a:tbl>
              <a:tblPr firstRow="1" firstCol="1" bandRow="1"/>
              <a:tblGrid>
                <a:gridCol w="771025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992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69424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230632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262243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Behälter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Behälter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UF_Wasserbehaelter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UF_Wasserbehaelter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03406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Tagesganglinie aus SPS / MID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Tagesganglinie aus SPS / MID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19377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Überlaufhöhe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Überlaufhöhe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Verantwortlichkeit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Verantwortlichkeit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Vermerk </a:t>
                      </a: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biol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 Analyse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Vermerk </a:t>
                      </a: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biol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 Analyse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chem. Analyse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Vermerk chem. Analyse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68038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Volumen (Nutzbares Speichervolumen)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Nutzbares Speichervolumen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Volumen</a:t>
                      </a:r>
                      <a:r>
                        <a:rPr lang="de-DE" sz="1200" baseline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Brandschutz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Nutzbares Speichervolumen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680503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 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20547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Zugang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Zugang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9272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Zulaufhöhe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Zulaufhöhe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174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5630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„Behälter“ (3)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373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Objektart „Behälter“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</a:rPr>
              <a:t>Attribut „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BehälterTyp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zur </a:t>
            </a:r>
            <a:r>
              <a:rPr lang="de-DE" altLang="de-DE" sz="1800" b="0" dirty="0">
                <a:latin typeface="Arial" panose="020B0604020202020204" pitchFamily="34" charset="0"/>
              </a:rPr>
              <a:t>Spezifikation des Behälters (z.B. „Hochbehälter“)</a:t>
            </a: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</a:rPr>
              <a:t>Integration </a:t>
            </a:r>
            <a:r>
              <a:rPr lang="de-DE" altLang="de-DE" sz="1800" b="0" dirty="0">
                <a:latin typeface="Arial" panose="020B0604020202020204" pitchFamily="34" charset="0"/>
              </a:rPr>
              <a:t>der Elementkennzeichnung in das Attribut „Bezeichnung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</a:t>
            </a: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</a:rPr>
              <a:t>Zusammenfassen </a:t>
            </a:r>
            <a:r>
              <a:rPr lang="de-DE" altLang="de-DE" sz="1800" b="0" dirty="0">
                <a:latin typeface="Arial" panose="020B0604020202020204" pitchFamily="34" charset="0"/>
              </a:rPr>
              <a:t>der Werte "Beschichtung" und "Dichtungsart“ zu „</a:t>
            </a:r>
            <a:r>
              <a:rPr lang="de-DE" altLang="de-DE" sz="1800" b="0" dirty="0" smtClean="0">
                <a:latin typeface="Arial" panose="020B0604020202020204" pitchFamily="34" charset="0"/>
              </a:rPr>
              <a:t>Innenauskleidung“</a:t>
            </a:r>
          </a:p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Fragestellungen zur Objektart „Behälter“</a:t>
            </a: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Soll eine Werteliste für das Attribut „Innenauskleidung“ eingeführt werden? Ist die Werteliste identisch mit den Werten „Innenschutz“? Die Bezeichnungen „Innenauskleidung“ und „Innenschutz“ sollten dann angeglichen werden. </a:t>
            </a: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Werden bei den Höhenangaben die </a:t>
            </a:r>
            <a:r>
              <a:rPr lang="de-DE" altLang="de-DE" sz="1800" b="0" dirty="0">
                <a:latin typeface="Arial" panose="020B0604020202020204" pitchFamily="34" charset="0"/>
              </a:rPr>
              <a:t>gleichen Werte adressiert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? Welche Höhenwerte werden benötigt?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342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„Behälter“ 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224211"/>
              </p:ext>
            </p:extLst>
          </p:nvPr>
        </p:nvGraphicFramePr>
        <p:xfrm>
          <a:off x="95249" y="1411164"/>
          <a:ext cx="8933248" cy="1905764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674796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030930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1953929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9127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BehälterTyp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LA_BehaelterTyp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Hochbehälter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Hochbehälter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Tiefbehälter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Tiefbehälter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Druckbehälter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Druckbehälter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65101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Gegenbehälter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Gegenbehälter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Durchlaufbehälter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Durchlaufbehälter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541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</a:t>
            </a:r>
            <a:r>
              <a:rPr lang="de-DE" altLang="de-DE" sz="2400" b="0" dirty="0" err="1" smtClean="0">
                <a:solidFill>
                  <a:srgbClr val="000099"/>
                </a:solidFill>
              </a:rPr>
              <a:t>Be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- </a:t>
            </a:r>
            <a:r>
              <a:rPr lang="de-DE" altLang="de-DE" sz="2400" b="0" dirty="0">
                <a:solidFill>
                  <a:srgbClr val="000099"/>
                </a:solidFill>
              </a:rPr>
              <a:t>und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Entlüftung“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0283"/>
              </p:ext>
            </p:extLst>
          </p:nvPr>
        </p:nvGraphicFramePr>
        <p:xfrm>
          <a:off x="105376" y="1319087"/>
          <a:ext cx="8933248" cy="3942875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7054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und Entlüftung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und Entlüftung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UP_BeUndEntlueftungW.vers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UP_BeUndEntlueftungW.vers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Baujahr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Baujahr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freier Text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 bei </a:t>
                      </a: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Werten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Druckstufe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Elementkennzeichnung</a:t>
                      </a:r>
                      <a:endParaRPr lang="de-DE" altLang="de-DE" sz="1200" b="0" strike="noStrik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Fabrikat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Fabrikat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46710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Schadensquote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Schadensquote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84651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Betriebszustand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</a:p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„</a:t>
                      </a:r>
                      <a:r>
                        <a:rPr lang="de-DE" sz="12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LA_StatusTypEinfach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„</a:t>
                      </a:r>
                      <a:r>
                        <a:rPr lang="de-DE" sz="12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LA_StatusTypEinfach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44705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Verlustfaktor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Verlustfaktor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0762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 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657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768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Druckregler“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257103"/>
              </p:ext>
            </p:extLst>
          </p:nvPr>
        </p:nvGraphicFramePr>
        <p:xfrm>
          <a:off x="105376" y="1319087"/>
          <a:ext cx="8933248" cy="4460604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7054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Druckregler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Druckregler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UP_DruckreglerWasservers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UP_DruckreglerWasservers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Ausgangsdruck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Ausgangsdruck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Baujahr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Baujahr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freier Text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Dokumenten-Planbezug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strike="noStrik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Druckminderung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Druck bei 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 Werten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46710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Eingangsdruck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Eingangsdruck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84651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Elementkennzeichnung</a:t>
                      </a:r>
                      <a:endParaRPr lang="de-DE" sz="1200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44705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Fabrikat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Fabrikat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0762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Schadensquote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Schadensquote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65714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Betriebszustand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</a:p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„</a:t>
                      </a:r>
                      <a:r>
                        <a:rPr lang="de-DE" sz="12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LA_StatusTypEinfach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„</a:t>
                      </a:r>
                      <a:r>
                        <a:rPr lang="de-DE" sz="12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LA_StatusTypEinfach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747813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Verlustfaktor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Verlustfaktor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687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 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645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426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Formteil“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793215"/>
              </p:ext>
            </p:extLst>
          </p:nvPr>
        </p:nvGraphicFramePr>
        <p:xfrm>
          <a:off x="105376" y="1319087"/>
          <a:ext cx="8933248" cy="4242894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7054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6142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242686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Formteil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Formteil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UP_LeitungsabschlussW.vers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UP_RueckschlagklappeW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UP_LeitungsabschlussW.vers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UP_RueckschlagklappeW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freier Text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Druckstufe/-bereich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Elementkennzeichnung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FormteilArt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Objektklassen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</a:p>
                    <a:p>
                      <a:pPr marL="36000" algn="l" fontAlgn="b"/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„</a:t>
                      </a:r>
                      <a:r>
                        <a:rPr lang="de-DE" sz="12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LA_StatusTypEinfach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“ / „</a:t>
                      </a:r>
                      <a:r>
                        <a:rPr lang="de-DE" sz="12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LA_StatusTypErweitert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„</a:t>
                      </a:r>
                      <a:r>
                        <a:rPr lang="de-DE" sz="12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LA_StatusTypEinfach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“ / „</a:t>
                      </a:r>
                      <a:r>
                        <a:rPr lang="de-DE" sz="12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LA_StatusTypErweitert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46710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Verbindungsart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(WL: „Verbindungsart“)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Verbindungsart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Verbindungsart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Verbindungsart</a:t>
                      </a:r>
                      <a:b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LA_WasserltgVerbind.art</a:t>
                      </a: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84651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Wasseralter bei 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Werten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Wasseralter bei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Werten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44705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  <a:p>
                      <a:pPr marL="36000" algn="l" fontAlgn="b">
                        <a:spcBef>
                          <a:spcPts val="300"/>
                        </a:spcBef>
                      </a:pP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 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07620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688854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Nutzung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des Attribut „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FormteilArt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 zu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ifferenzierung der unterschiedlichen  Formteile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230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„Formteil“ 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007282"/>
              </p:ext>
            </p:extLst>
          </p:nvPr>
        </p:nvGraphicFramePr>
        <p:xfrm>
          <a:off x="95249" y="1411164"/>
          <a:ext cx="8933248" cy="1658675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82804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1953929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9127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FormteilArt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Objektklassen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Leitungsabschluss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UP_LeitungsabschlussWasserversorgung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Verschlusskappe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Blindflansch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Rueckschlagklappe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UP_RueckschlagklappeWasserversorgung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834529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392488"/>
            <a:ext cx="9144000" cy="186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Fragestellungen zur Werteliste „</a:t>
            </a:r>
            <a:r>
              <a:rPr lang="de-DE" altLang="de-DE" sz="2000" b="0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FormteilArt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“</a:t>
            </a:r>
            <a:endParaRPr lang="de-DE" altLang="de-DE" sz="2000" b="0" dirty="0" smtClean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Aktuell liegt nicht für jede Art der Formteile eine entsprechende Klasse im LgBestMod vor. Sollen die entsprechenden Klassen ergänzt werden oder sollen die Klassen im LgBestMod zusammengefasst werden?</a:t>
            </a:r>
            <a:br>
              <a:rPr lang="de-DE" altLang="de-DE" sz="1800" b="0" dirty="0" smtClean="0">
                <a:latin typeface="Arial" panose="020B0604020202020204" pitchFamily="34" charset="0"/>
              </a:rPr>
            </a:br>
            <a:r>
              <a:rPr lang="de-DE" altLang="de-DE" sz="1800" b="0" dirty="0" smtClean="0">
                <a:latin typeface="Arial" panose="020B0604020202020204" pitchFamily="34" charset="0"/>
              </a:rPr>
              <a:t>Bei einer Zusammenfassung kann im LgBestMod die Darstellung der unterschiedlichen Arten der Formteile über die Art-Attribute geregelt werden.</a:t>
            </a:r>
          </a:p>
        </p:txBody>
      </p:sp>
    </p:spTree>
    <p:extLst>
      <p:ext uri="{BB962C8B-B14F-4D97-AF65-F5344CB8AC3E}">
        <p14:creationId xmlns:p14="http://schemas.microsoft.com/office/powerpoint/2010/main" val="8689642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„Hydrant“ 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551355"/>
              </p:ext>
            </p:extLst>
          </p:nvPr>
        </p:nvGraphicFramePr>
        <p:xfrm>
          <a:off x="105376" y="1319087"/>
          <a:ext cx="8933248" cy="4678389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7054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UP_Hydrant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UP_Hydrant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Baujahr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Baujahr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freier Text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Druckstufe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Elementkennzeichnung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HydrantArt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HydrantArt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HydrantArt</a:t>
                      </a: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LA_HydrantArt</a:t>
                      </a: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HydrantArt</a:t>
                      </a: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LA_HydrantArt</a:t>
                      </a: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46710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HydrantTyp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HydrantTyp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HydrantTyp</a:t>
                      </a: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LA_HydrantTyp</a:t>
                      </a: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84651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Kalibrierungsmessung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Kalibrierungsmessung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44705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Leistung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Leistung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Leistung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Leistung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0762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Schadensquote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Schadensquote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873325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Spülereignisse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Spülereignisse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2514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499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193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„Hydrant“ 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735857"/>
              </p:ext>
            </p:extLst>
          </p:nvPr>
        </p:nvGraphicFramePr>
        <p:xfrm>
          <a:off x="105376" y="1319087"/>
          <a:ext cx="8933248" cy="1495565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7054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Hydrant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UP_Hydrant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UP_Hydrant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Verlustfaktor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Verlustfaktor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 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659726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104850"/>
            <a:ext cx="9144000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„Hydrant“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Differenzierung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Lage des Hydranten über das Attribut „</a:t>
            </a:r>
            <a:r>
              <a:rPr lang="de-DE" altLang="de-DE" sz="1800" b="0" dirty="0" smtClean="0">
                <a:latin typeface="Arial" panose="020B0604020202020204" pitchFamily="34" charset="0"/>
              </a:rPr>
              <a:t>Hydrant </a:t>
            </a:r>
            <a:r>
              <a:rPr lang="de-DE" altLang="de-DE" sz="1800" b="0" dirty="0">
                <a:latin typeface="Arial" panose="020B0604020202020204" pitchFamily="34" charset="0"/>
              </a:rPr>
              <a:t>Art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(Unterflur </a:t>
            </a:r>
            <a:r>
              <a:rPr lang="de-DE" altLang="de-DE" sz="1800" b="0" dirty="0">
                <a:latin typeface="Arial" panose="020B0604020202020204" pitchFamily="34" charset="0"/>
              </a:rPr>
              <a:t>/ 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Überflur</a:t>
            </a:r>
            <a:r>
              <a:rPr lang="de-DE" altLang="de-DE" sz="1800" b="0" dirty="0" smtClean="0">
                <a:latin typeface="Arial" panose="020B0604020202020204" pitchFamily="34" charset="0"/>
              </a:rPr>
              <a:t>)</a:t>
            </a:r>
            <a:endParaRPr lang="de-DE" altLang="de-DE" sz="18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Differenzierung der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Art des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Hydranten über das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Attribut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1800" b="0" dirty="0" smtClean="0">
                <a:latin typeface="Arial" panose="020B0604020202020204" pitchFamily="34" charset="0"/>
              </a:rPr>
              <a:t>Hydrant </a:t>
            </a:r>
            <a:r>
              <a:rPr lang="de-DE" altLang="de-DE" sz="1800" b="0" dirty="0">
                <a:latin typeface="Arial" panose="020B0604020202020204" pitchFamily="34" charset="0"/>
              </a:rPr>
              <a:t>Typ“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(Gartenhydrant </a:t>
            </a:r>
            <a:r>
              <a:rPr lang="de-DE" altLang="de-DE" sz="1800" b="0" dirty="0">
                <a:latin typeface="Arial" panose="020B0604020202020204" pitchFamily="34" charset="0"/>
              </a:rPr>
              <a:t>/ Schachthydrant /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Spülhydrant)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818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Vereinheitlichung der Datenmodelle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265238"/>
            <a:ext cx="9144000" cy="377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>
                <a:latin typeface="Arial" panose="020B0604020202020204" pitchFamily="34" charset="0"/>
              </a:rPr>
              <a:t>Dokumentation des aktuellen IST-Zustand (Spalten „IST“)</a:t>
            </a:r>
          </a:p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>
                <a:latin typeface="Arial" panose="020B0604020202020204" pitchFamily="34" charset="0"/>
              </a:rPr>
              <a:t>Dokumentation der Ziel-Zustands (Spalten „SOLL“)</a:t>
            </a:r>
          </a:p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</a:rPr>
              <a:t>Gegenüberstellung der </a:t>
            </a:r>
            <a:r>
              <a:rPr lang="de-DE" altLang="de-DE" sz="1800" b="0" dirty="0">
                <a:latin typeface="Arial" panose="020B0604020202020204" pitchFamily="34" charset="0"/>
              </a:rPr>
              <a:t>Objektarten AHW und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LgBestMod</a:t>
            </a:r>
          </a:p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</a:rPr>
              <a:t>Angleichen der Attribute der AHW und des LgBestMod</a:t>
            </a:r>
          </a:p>
          <a:p>
            <a:pPr lvl="1">
              <a:spcBef>
                <a:spcPct val="10000"/>
              </a:spcBef>
              <a:buClr>
                <a:srgbClr val="000099"/>
              </a:buClr>
              <a:buFont typeface="Arial" panose="020B0604020202020204" pitchFamily="34" charset="0"/>
              <a:buChar char="▪"/>
            </a:pPr>
            <a:r>
              <a:rPr lang="de-DE" altLang="de-DE" sz="1800" b="0" dirty="0">
                <a:latin typeface="Arial" panose="020B0604020202020204" pitchFamily="34" charset="0"/>
              </a:rPr>
              <a:t>Übernahme von bestandsrelevanten Attributen in das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LgBestMod</a:t>
            </a:r>
            <a:br>
              <a:rPr lang="de-DE" altLang="de-DE" sz="1800" b="0" dirty="0" smtClean="0">
                <a:latin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</a:rPr>
              <a:t>(</a:t>
            </a:r>
            <a:r>
              <a:rPr lang="de-DE" altLang="de-DE" sz="1600" b="0" dirty="0">
                <a:latin typeface="Arial" panose="020B0604020202020204" pitchFamily="34" charset="0"/>
              </a:rPr>
              <a:t>z.B. „</a:t>
            </a:r>
            <a:r>
              <a:rPr lang="de-DE" altLang="de-DE" sz="1600" b="0" dirty="0" err="1">
                <a:latin typeface="Arial" panose="020B0604020202020204" pitchFamily="34" charset="0"/>
              </a:rPr>
              <a:t>Aussendurchmesser</a:t>
            </a:r>
            <a:r>
              <a:rPr lang="de-DE" altLang="de-DE" sz="1600" b="0" dirty="0">
                <a:latin typeface="Arial" panose="020B0604020202020204" pitchFamily="34" charset="0"/>
              </a:rPr>
              <a:t>“)</a:t>
            </a:r>
          </a:p>
          <a:p>
            <a:pPr lvl="1">
              <a:spcBef>
                <a:spcPct val="10000"/>
              </a:spcBef>
              <a:buClr>
                <a:srgbClr val="000099"/>
              </a:buClr>
              <a:buFont typeface="Arial" panose="020B0604020202020204" pitchFamily="34" charset="0"/>
              <a:buChar char="▪"/>
            </a:pPr>
            <a:r>
              <a:rPr lang="de-DE" altLang="de-DE" sz="1800" b="0" dirty="0">
                <a:latin typeface="Arial" panose="020B0604020202020204" pitchFamily="34" charset="0"/>
              </a:rPr>
              <a:t>Keine Übernahme von Sachattributen in das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LgBestMod</a:t>
            </a:r>
            <a:br>
              <a:rPr lang="de-DE" altLang="de-DE" sz="1800" b="0" dirty="0" smtClean="0">
                <a:latin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</a:rPr>
              <a:t>(</a:t>
            </a:r>
            <a:r>
              <a:rPr lang="de-DE" altLang="de-DE" sz="1600" b="0" dirty="0">
                <a:latin typeface="Arial" panose="020B0604020202020204" pitchFamily="34" charset="0"/>
              </a:rPr>
              <a:t>z.B. „</a:t>
            </a:r>
            <a:r>
              <a:rPr lang="de-DE" altLang="de-DE" sz="1600" b="0" dirty="0" err="1">
                <a:latin typeface="Arial" panose="020B0604020202020204" pitchFamily="34" charset="0"/>
              </a:rPr>
              <a:t>Verlegefirma</a:t>
            </a:r>
            <a:r>
              <a:rPr lang="de-DE" altLang="de-DE" sz="1600" b="0" dirty="0" smtClean="0">
                <a:latin typeface="Arial" panose="020B0604020202020204" pitchFamily="34" charset="0"/>
              </a:rPr>
              <a:t>“)</a:t>
            </a:r>
            <a:endParaRPr lang="de-DE" altLang="de-DE" sz="1600" b="0" dirty="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</a:rPr>
              <a:t>Angleichen </a:t>
            </a:r>
            <a:r>
              <a:rPr lang="de-DE" altLang="de-DE" sz="1800" b="0" dirty="0">
                <a:latin typeface="Arial" panose="020B0604020202020204" pitchFamily="34" charset="0"/>
              </a:rPr>
              <a:t>der Wertelisten der AHW und des LgBestMod</a:t>
            </a:r>
          </a:p>
          <a:p>
            <a:pPr lvl="1">
              <a:spcBef>
                <a:spcPct val="10000"/>
              </a:spcBef>
              <a:buClr>
                <a:srgbClr val="000099"/>
              </a:buClr>
              <a:buFont typeface="Arial" panose="020B0604020202020204" pitchFamily="34" charset="0"/>
              <a:buChar char="▪"/>
            </a:pPr>
            <a:r>
              <a:rPr lang="de-DE" altLang="de-DE" sz="1800" b="0" dirty="0">
                <a:latin typeface="Arial" panose="020B0604020202020204" pitchFamily="34" charset="0"/>
              </a:rPr>
              <a:t>Ergänzen neuer Wertelisten</a:t>
            </a:r>
          </a:p>
          <a:p>
            <a:pPr lvl="1">
              <a:spcBef>
                <a:spcPct val="10000"/>
              </a:spcBef>
              <a:buClr>
                <a:srgbClr val="000099"/>
              </a:buClr>
              <a:buFont typeface="Arial" panose="020B0604020202020204" pitchFamily="34" charset="0"/>
              <a:buChar char="▪"/>
            </a:pPr>
            <a:r>
              <a:rPr lang="de-DE" altLang="de-DE" sz="1800" b="0" dirty="0">
                <a:latin typeface="Arial" panose="020B0604020202020204" pitchFamily="34" charset="0"/>
              </a:rPr>
              <a:t>Erweiterung bestehender Wertelisten</a:t>
            </a:r>
          </a:p>
          <a:p>
            <a:pPr>
              <a:spcBef>
                <a:spcPct val="2000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endParaRPr lang="de-DE" altLang="de-DE" sz="1800" b="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894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„Hydrant“ 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809799"/>
              </p:ext>
            </p:extLst>
          </p:nvPr>
        </p:nvGraphicFramePr>
        <p:xfrm>
          <a:off x="95250" y="1382288"/>
          <a:ext cx="8933248" cy="2411640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82804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1953929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9127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HydrantArt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LA_HydrantArt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Überflurhydrant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Überflurhydrant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Überflurhydrant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unspezifiziert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unspezifiziert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unspezifiziert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Unterflurhydrant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Unterflurhydrant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Unterflurhydrant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231418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HydrantTyp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LA_HydrantTyp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862422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Schachthydrant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Schachthydrant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501570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Gartenhydrant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Gartenhydrant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35038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Spülhydrant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Spülhydrant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804312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4050976"/>
            <a:ext cx="9144000" cy="1585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Fragestellungen zur Werteliste „</a:t>
            </a:r>
            <a:r>
              <a:rPr lang="de-DE" altLang="de-DE" sz="2000" b="0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HydrantTyp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“</a:t>
            </a:r>
            <a:endParaRPr lang="de-DE" altLang="de-DE" sz="2000" b="0" dirty="0" smtClean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Bei der Übernahme der BFR Verm zum LgBestMod wurde auf die Differenzierung nach Hydrant-Typen verzichtet. Sollen weiterhin auf diese Information im LgBestMod verzichtet werden? Das Attribut „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HydrantTyp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muss dann nicht eingeführt werden.</a:t>
            </a:r>
          </a:p>
        </p:txBody>
      </p:sp>
    </p:spTree>
    <p:extLst>
      <p:ext uri="{BB962C8B-B14F-4D97-AF65-F5344CB8AC3E}">
        <p14:creationId xmlns:p14="http://schemas.microsoft.com/office/powerpoint/2010/main" val="3496358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„Knotenpunkt“ 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819257"/>
              </p:ext>
            </p:extLst>
          </p:nvPr>
        </p:nvGraphicFramePr>
        <p:xfrm>
          <a:off x="105376" y="1319087"/>
          <a:ext cx="8933248" cy="4660790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7054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Knotenpunkt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Knotenpunkt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UP_AbzweigEinseitigWa.v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UP_AbzweigZweiseitigWa.v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UP_AnbohrschelleWasserv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UP_AnschlusspktUnspez.Wa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UP_AbzweigEinseitigWa.v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UP_AbzweigZweiseitigWa.v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UP_AnbohrschelleWasserv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UP_AnschlusspktUnspez.Wa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freier Text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 bei </a:t>
                      </a: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Werten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Elementkennzeichnung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KnotenpunktArt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KnotenpunktArt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Objektklassen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KnotenpunktTyp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KnotenpunktTyp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46710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84651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Wasseralter bei 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 Werten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Wasseralter bei 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 Werten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60333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Leitungsart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 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27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577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413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„Knotenpunkt“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Differenzierung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des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Knotenpunkts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über das Attribut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Knotenpunkt Art</a:t>
            </a:r>
            <a:r>
              <a:rPr lang="de-DE" altLang="de-DE" sz="1800" b="0" dirty="0">
                <a:latin typeface="Arial" panose="020B0604020202020204" pitchFamily="34" charset="0"/>
              </a:rPr>
              <a:t>“ (einseitig /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zweiseitig / etc.)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zur Objektart „Knotenpunkt“</a:t>
            </a: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>
                <a:latin typeface="Arial" panose="020B0604020202020204" pitchFamily="34" charset="0"/>
              </a:rPr>
              <a:t>Aktuell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liegen LgBestMod unterschiedliche Objektklassen für Knotenpunkte vor. Die Differenzierung wurde in das Attribut „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KnotenpunktArt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übernommen. </a:t>
            </a:r>
            <a:r>
              <a:rPr lang="de-DE" altLang="de-DE" sz="1800" b="0" dirty="0">
                <a:latin typeface="Arial" panose="020B0604020202020204" pitchFamily="34" charset="0"/>
              </a:rPr>
              <a:t>Sollen die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verschiedenen Klassen im LgBestMod beibehalten werden </a:t>
            </a:r>
            <a:r>
              <a:rPr lang="de-DE" altLang="de-DE" sz="1800" b="0" dirty="0">
                <a:latin typeface="Arial" panose="020B0604020202020204" pitchFamily="34" charset="0"/>
              </a:rPr>
              <a:t>oder sollen die Klassen im LgBestMod zusammengefasst werden?</a:t>
            </a:r>
            <a:br>
              <a:rPr lang="de-DE" altLang="de-DE" sz="1800" b="0" dirty="0">
                <a:latin typeface="Arial" panose="020B0604020202020204" pitchFamily="34" charset="0"/>
              </a:rPr>
            </a:br>
            <a:r>
              <a:rPr lang="de-DE" altLang="de-DE" sz="1800" b="0" dirty="0">
                <a:latin typeface="Arial" panose="020B0604020202020204" pitchFamily="34" charset="0"/>
              </a:rPr>
              <a:t>Bei einer Zusammenfassung kann im LgBestMod die Darstellung der unterschiedlichen Arten der Formteile über die Art-Attribute geregelt werden</a:t>
            </a:r>
            <a:r>
              <a:rPr lang="de-DE" altLang="de-DE" sz="1800" b="0" dirty="0" smtClean="0">
                <a:latin typeface="Arial" panose="020B0604020202020204" pitchFamily="34" charset="0"/>
              </a:rPr>
              <a:t>. </a:t>
            </a: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Die Information zum Typ </a:t>
            </a:r>
            <a:r>
              <a:rPr lang="de-DE" altLang="de-DE" sz="1800" b="0" dirty="0">
                <a:latin typeface="Arial" panose="020B0604020202020204" pitchFamily="34" charset="0"/>
              </a:rPr>
              <a:t>des Knotenpunkts (T-Stück /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MMA / etc.) kann aktuell nicht im LgBestMod dokumentiert werden. Soll die Information als Attribut zu den verschiedenen Objektklassen übernommen werden?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„Knotenpunkt“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338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„Knotenpunkt“ 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753109"/>
              </p:ext>
            </p:extLst>
          </p:nvPr>
        </p:nvGraphicFramePr>
        <p:xfrm>
          <a:off x="95250" y="1372663"/>
          <a:ext cx="8933248" cy="2999164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82804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1953929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9127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KnotenpunktArt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Objektklassen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einseitig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UP_AbzweigEinseitigWasserversorgun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zweiseitig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UP_AbzweigZweiseitigWasserversorgung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Anbohrschelle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UP_AnbohrschelleWasserversorgung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unspezifiziert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UP_AnschlusspunktUnspezifiziertWasserversorgung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83452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KnotenpunktTyp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?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329660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T-Stück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71900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MMA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433198"/>
                  </a:ext>
                </a:extLst>
              </a:tr>
              <a:tr h="26008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MMB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044731"/>
                  </a:ext>
                </a:extLst>
              </a:tr>
              <a:tr h="1591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Kugel-T-Stück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875288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Doppel-T-Stück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60581"/>
                  </a:ext>
                </a:extLst>
              </a:tr>
            </a:tbl>
          </a:graphicData>
        </a:graphic>
      </p:graphicFrame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474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„Pumpe“ 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587758"/>
              </p:ext>
            </p:extLst>
          </p:nvPr>
        </p:nvGraphicFramePr>
        <p:xfrm>
          <a:off x="105376" y="1319087"/>
          <a:ext cx="8933248" cy="4470129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7054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UP_Druckerhoehungsanlage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UP_Druckerhoehungsanlage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Ausschaltpunkt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Ausschaltpunkt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Baujahr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Baujahr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freier Text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Druckstufe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Nenndruck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Einschaltpunkt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Einschaltpunkt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46710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Elementkennzeichnung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84651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Fabrikat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Fabrikat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53842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Förderstrom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MaximalerFörderstrom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MaximalerFoerderstrom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MaximalerFoerderstrom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92192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PumpenArt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PumpenArt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PumpenArt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LA_PumpenArt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309198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PumpenFunktion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PumpenFunktion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PumpenFunktion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LA_PumpenFunktion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03331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Redundanz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Redundanz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73333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Schadensquote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Schadensquote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503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954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„Pumpe“ 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358507"/>
              </p:ext>
            </p:extLst>
          </p:nvPr>
        </p:nvGraphicFramePr>
        <p:xfrm>
          <a:off x="105376" y="1319087"/>
          <a:ext cx="8933248" cy="1898670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70547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UP_Druckerhoehungsanlage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UP_Druckerhoehungsanlage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Betriebszustand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Wirkungsgrad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Wirkungsgrad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392488"/>
            <a:ext cx="914400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„Pumpe“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Differenzierung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Art der Pumpe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über das Attribut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1800" b="0" dirty="0" smtClean="0">
                <a:latin typeface="Arial" panose="020B0604020202020204" pitchFamily="34" charset="0"/>
              </a:rPr>
              <a:t>Pumpen </a:t>
            </a:r>
            <a:r>
              <a:rPr lang="de-DE" altLang="de-DE" sz="1800" b="0" dirty="0">
                <a:latin typeface="Arial" panose="020B0604020202020204" pitchFamily="34" charset="0"/>
              </a:rPr>
              <a:t>Art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(Kreiselpumpe </a:t>
            </a:r>
            <a:r>
              <a:rPr lang="de-DE" altLang="de-DE" sz="1800" b="0" dirty="0">
                <a:latin typeface="Arial" panose="020B0604020202020204" pitchFamily="34" charset="0"/>
              </a:rPr>
              <a:t>/ Kolbenpumpe / </a:t>
            </a:r>
            <a:r>
              <a:rPr lang="de-DE" altLang="de-DE" sz="1800" b="0" dirty="0" err="1">
                <a:latin typeface="Arial" panose="020B0604020202020204" pitchFamily="34" charset="0"/>
              </a:rPr>
              <a:t>Membanpumpe</a:t>
            </a:r>
            <a:r>
              <a:rPr lang="de-DE" altLang="de-DE" sz="1800" b="0" dirty="0">
                <a:latin typeface="Arial" panose="020B0604020202020204" pitchFamily="34" charset="0"/>
              </a:rPr>
              <a:t> / Schneckenpumpe /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etc.)</a:t>
            </a: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Angabe der Funktion der Pumpe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über das Attribut „</a:t>
            </a:r>
            <a:r>
              <a:rPr lang="de-DE" altLang="de-DE" sz="1800" b="0" dirty="0">
                <a:latin typeface="Arial" panose="020B0604020202020204" pitchFamily="34" charset="0"/>
              </a:rPr>
              <a:t>Pumpen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Funktion“ (</a:t>
            </a:r>
            <a:r>
              <a:rPr lang="de-DE" altLang="de-DE" sz="1800" b="0" dirty="0">
                <a:latin typeface="Arial" panose="020B0604020202020204" pitchFamily="34" charset="0"/>
              </a:rPr>
              <a:t>Druckerhöhungsanlage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/ </a:t>
            </a:r>
            <a:r>
              <a:rPr lang="de-DE" altLang="de-DE" sz="1800" b="0" dirty="0">
                <a:latin typeface="Arial" panose="020B0604020202020204" pitchFamily="34" charset="0"/>
              </a:rPr>
              <a:t>etc</a:t>
            </a:r>
            <a:r>
              <a:rPr lang="de-DE" altLang="de-DE" sz="1800" b="0" dirty="0" smtClean="0">
                <a:latin typeface="Arial" panose="020B0604020202020204" pitchFamily="34" charset="0"/>
              </a:rPr>
              <a:t>.)</a:t>
            </a:r>
          </a:p>
          <a:p>
            <a:pPr>
              <a:spcBef>
                <a:spcPts val="1200"/>
              </a:spcBef>
            </a:pP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„Pumpe“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Die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Bezeichnung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der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Objektarten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(Pumpe / Druckerhöhungsanlage) sollte angeglichen werden. </a:t>
            </a:r>
            <a:endParaRPr lang="de-DE" altLang="de-DE" sz="1800" b="0" dirty="0">
              <a:latin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720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„Pumpe“ 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041329"/>
              </p:ext>
            </p:extLst>
          </p:nvPr>
        </p:nvGraphicFramePr>
        <p:xfrm>
          <a:off x="95250" y="1372663"/>
          <a:ext cx="8933248" cy="2450489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82804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1953929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PumpenArt</a:t>
                      </a:r>
                      <a:endParaRPr lang="de-DE" altLang="de-DE" sz="1200" b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PumpenArt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329660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Verdrängungspumpe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Verdrängungspumpe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71900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Zentrifugalpumpe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Zentrifugalpumpe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433198"/>
                  </a:ext>
                </a:extLst>
              </a:tr>
              <a:tr h="26008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Kreiselpumpe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Kreiselpumpe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044731"/>
                  </a:ext>
                </a:extLst>
              </a:tr>
              <a:tr h="1591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Kolbenpumpe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Kolbenpumpe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875288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Membanpumpe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Membanpumpe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6058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Schneckenpumpe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Schneckenpumpe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14328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PumpenFunktion</a:t>
                      </a:r>
                      <a:endParaRPr lang="de-DE" altLang="de-DE" sz="1200" b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PumpenFunktion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8788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Druckerhöhungsanlage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Druckerhöhungsanlage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86206"/>
                  </a:ext>
                </a:extLst>
              </a:tr>
            </a:tbl>
          </a:graphicData>
        </a:graphic>
      </p:graphicFrame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278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Übergang/Wechsel“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685603"/>
              </p:ext>
            </p:extLst>
          </p:nvPr>
        </p:nvGraphicFramePr>
        <p:xfrm>
          <a:off x="105376" y="1319087"/>
          <a:ext cx="8954800" cy="3922805"/>
        </p:xfrm>
        <a:graphic>
          <a:graphicData uri="http://schemas.openxmlformats.org/drawingml/2006/table">
            <a:tbl>
              <a:tblPr firstRow="1" firstCol="1" bandRow="1"/>
              <a:tblGrid>
                <a:gridCol w="845238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4071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269561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170489">
                  <a:extLst>
                    <a:ext uri="{9D8B030D-6E8A-4147-A177-3AD203B41FA5}">
                      <a16:colId xmlns:a16="http://schemas.microsoft.com/office/drawing/2014/main" val="4132232390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Übergang/Wechsel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Übergang/Wechsel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UP_UebergangsWechselWa</a:t>
                      </a: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UP_UebergangWechselWa</a:t>
                      </a: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freier Text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b="0" i="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Dokumenten-Planbezug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 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 bei 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Werten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Nenndruck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Nenndruck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4006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Elementkennzeichnung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9073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19695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Verbindungsart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Verbindungsart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54908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Wasseralter bei 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Werten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Wasseralter 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bei </a:t>
                      </a: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mittl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 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Werten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591428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Leitungsart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309667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WechselArt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/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WechselArt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WechselArt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/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LA_WechselArt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808622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5286650"/>
            <a:ext cx="9144000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„Übergang/Wechsel“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Differenzierung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des Übergangs/Wechsels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über das Attribut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1800" b="0" dirty="0" smtClean="0">
                <a:latin typeface="Arial" panose="020B0604020202020204" pitchFamily="34" charset="0"/>
              </a:rPr>
              <a:t>Wechsel </a:t>
            </a:r>
            <a:r>
              <a:rPr lang="de-DE" altLang="de-DE" sz="1800" b="0" dirty="0">
                <a:latin typeface="Arial" panose="020B0604020202020204" pitchFamily="34" charset="0"/>
              </a:rPr>
              <a:t>Art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(</a:t>
            </a:r>
            <a:r>
              <a:rPr 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Materialwechsel / Wechsel 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Nennweite</a:t>
            </a:r>
            <a:r>
              <a:rPr lang="de-DE" altLang="de-DE" sz="1800" b="0" dirty="0" smtClean="0">
                <a:latin typeface="Arial" panose="020B0604020202020204" pitchFamily="34" charset="0"/>
              </a:rPr>
              <a:t>)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4960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„Übergang/Wechsel“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152478"/>
              </p:ext>
            </p:extLst>
          </p:nvPr>
        </p:nvGraphicFramePr>
        <p:xfrm>
          <a:off x="95250" y="1372663"/>
          <a:ext cx="8933248" cy="1110000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82804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1953929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WechselArt</a:t>
                      </a:r>
                      <a:endParaRPr lang="de-DE" altLang="de-DE" sz="1200" b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WechselArt</a:t>
                      </a:r>
                      <a:endParaRPr lang="de-DE" altLang="de-DE" sz="1200" b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329660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Materialwechsel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Materialwechsel</a:t>
                      </a:r>
                      <a:endParaRPr lang="de-DE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71900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WechselNennweite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WechselNennweite</a:t>
                      </a:r>
                      <a:endParaRPr lang="de-DE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433198"/>
                  </a:ext>
                </a:extLst>
              </a:tr>
            </a:tbl>
          </a:graphicData>
        </a:graphic>
      </p:graphicFrame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833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</a:t>
            </a:r>
            <a:r>
              <a:rPr lang="de-DE" altLang="de-DE" sz="2400" b="0" dirty="0" err="1" smtClean="0">
                <a:solidFill>
                  <a:srgbClr val="000099"/>
                </a:solidFill>
              </a:rPr>
              <a:t>Systemtrenner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 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634743"/>
              </p:ext>
            </p:extLst>
          </p:nvPr>
        </p:nvGraphicFramePr>
        <p:xfrm>
          <a:off x="105376" y="1319087"/>
          <a:ext cx="8767019" cy="4987997"/>
        </p:xfrm>
        <a:graphic>
          <a:graphicData uri="http://schemas.openxmlformats.org/drawingml/2006/table">
            <a:tbl>
              <a:tblPr firstRow="1" firstCol="1" bandRow="1"/>
              <a:tblGrid>
                <a:gridCol w="819025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7208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490504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351937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33469">
                  <a:extLst>
                    <a:ext uri="{9D8B030D-6E8A-4147-A177-3AD203B41FA5}">
                      <a16:colId xmlns:a16="http://schemas.microsoft.com/office/drawing/2014/main" val="4132232390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Systemtrenner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Systemtrenner</a:t>
                      </a:r>
                      <a:endParaRPr lang="de-DE" sz="12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UP_AbsperrarmaturUnspez.W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UP_AbsperrDurchgangsventilW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UP_AbsperrklappeWasservers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UP_AbsperrschieberWasserv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UP_DurchgangshahnWasserv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UP_AbsperrarmaturUnspez.W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UP_AbsperrDurchgangsventilW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UP_AbsperrklappeWasservers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UP_AbsperrschieberWasserv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UP_DurchgangshahnWasserv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Baujahr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Baujahr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freier Text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LdV-Links (Dokumentenverwaltung)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40064"/>
                  </a:ext>
                </a:extLst>
              </a:tr>
              <a:tr h="30407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Druckstufe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Nenndruck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Nenndruck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29495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Elementkennzeichnung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9073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Fabrikat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Fabrikat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19695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Schadensquote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Schadensquote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94967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Betriebszustand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84923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SystemtrennerArt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SystemtrennerArt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Objektklassen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481793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Verlustfaktor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Verlustfaktor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37696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397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15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698660"/>
              </p:ext>
            </p:extLst>
          </p:nvPr>
        </p:nvGraphicFramePr>
        <p:xfrm>
          <a:off x="134754" y="1310376"/>
          <a:ext cx="8903367" cy="493979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777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578543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540043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483317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473692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1657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Leitung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Leitung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UL_Wasserleitung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UL_Wasserleitung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57283"/>
                  </a:ext>
                </a:extLst>
              </a:tr>
              <a:tr h="18674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DA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Aussendurchmesser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Aussendurchmesser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560242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Aussenschutz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Aussenschutz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Aussenschutz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Aussenschutz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Aussenschutz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LA_WasserltgAussenschutz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Aussenschutz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LA_WasserltgAussenschutz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4125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Baujahr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Baujahr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9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Freier</a:t>
                      </a:r>
                      <a:r>
                        <a:rPr lang="de-DE" sz="1200" baseline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Text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Bodenklasse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Bodenklasse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8367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Boden-</a:t>
                      </a: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Ph-Wert</a:t>
                      </a: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Boden-</a:t>
                      </a: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Ph-Wert</a:t>
                      </a: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750328"/>
                  </a:ext>
                </a:extLst>
              </a:tr>
              <a:tr h="373495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Betriebszustand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Status</a:t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LA_StatusArtErweitert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Status</a:t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LA_StatusArtErweitert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174904"/>
                  </a:ext>
                </a:extLst>
              </a:tr>
              <a:tr h="373495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Daemmung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Daemmung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Daemmung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Daemmung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LA_WasserleitungDaemmung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Daemmung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</a:rPr>
                        <a:t>LA_WasserleitungDaemmung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933055"/>
                  </a:ext>
                </a:extLst>
              </a:tr>
              <a:tr h="373495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Dokumenten-Planbezug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Dokumenten-Planbezug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LdV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664454"/>
                  </a:ext>
                </a:extLst>
              </a:tr>
              <a:tr h="373495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Druckstufe / Druckbereich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</a:rPr>
                        <a:t>Nenndruck</a:t>
                      </a:r>
                      <a:endParaRPr lang="de-DE" sz="1200" dirty="0">
                        <a:solidFill>
                          <a:srgbClr val="FF66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Druckbereich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</a:rPr>
                        <a:t>Nenndruck</a:t>
                      </a:r>
                      <a:endParaRPr lang="de-DE" sz="1200" dirty="0">
                        <a:solidFill>
                          <a:srgbClr val="FF66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835430"/>
                  </a:ext>
                </a:extLst>
              </a:tr>
              <a:tr h="2927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Eigentümer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Eigentümer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48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0143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</a:t>
            </a:r>
            <a:r>
              <a:rPr lang="de-DE" altLang="de-DE" sz="2400" b="0" dirty="0" err="1" smtClean="0">
                <a:solidFill>
                  <a:srgbClr val="000099"/>
                </a:solidFill>
              </a:rPr>
              <a:t>Systemtrenner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 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err="1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Systemtrenner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Differenzierung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des 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Systemtrenners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über das Attribut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Systemtrenner</a:t>
            </a:r>
            <a:r>
              <a:rPr lang="de-DE" altLang="de-DE" sz="1800" b="0" dirty="0" smtClean="0">
                <a:latin typeface="Arial" panose="020B0604020202020204" pitchFamily="34" charset="0"/>
              </a:rPr>
              <a:t> </a:t>
            </a:r>
            <a:r>
              <a:rPr lang="de-DE" altLang="de-DE" sz="1800" b="0" dirty="0">
                <a:latin typeface="Arial" panose="020B0604020202020204" pitchFamily="34" charset="0"/>
              </a:rPr>
              <a:t>Art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(</a:t>
            </a:r>
            <a:r>
              <a:rPr 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Absperrklappe / Absperrschieber / Absperr-Durchgangsventil / 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5535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</a:t>
            </a:r>
            <a:r>
              <a:rPr lang="de-DE" altLang="de-DE" sz="2400" b="0" dirty="0" err="1" smtClean="0">
                <a:solidFill>
                  <a:srgbClr val="000099"/>
                </a:solidFill>
              </a:rPr>
              <a:t>Systemtrenner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040896"/>
              </p:ext>
            </p:extLst>
          </p:nvPr>
        </p:nvGraphicFramePr>
        <p:xfrm>
          <a:off x="95250" y="1372663"/>
          <a:ext cx="8933248" cy="2016567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82804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1953929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9127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SystemtrennerArt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Objektklassen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Absperrklappe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UP_AbsperrklappeWasserversorgung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Absperrschieber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UP_AbsperrschieberWasserversorgung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Absperr-Durchgangsventil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UP_AbsperrDurchgangsventilWasserversorgung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Durchgangshahn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UP_DurchgangshahnWasserversorgung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83452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sonstigeArt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UP_AbsperrarmaturUnspezifiziertWasserversorgung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60581"/>
                  </a:ext>
                </a:extLst>
              </a:tr>
            </a:tbl>
          </a:graphicData>
        </a:graphic>
      </p:graphicFrame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462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„Wasserbehandlungsanlage</a:t>
            </a:r>
            <a:r>
              <a:rPr lang="de-DE" altLang="de-DE" sz="2400" b="0" dirty="0">
                <a:solidFill>
                  <a:srgbClr val="000099"/>
                </a:solidFill>
              </a:rPr>
              <a:t>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896711"/>
              </p:ext>
            </p:extLst>
          </p:nvPr>
        </p:nvGraphicFramePr>
        <p:xfrm>
          <a:off x="105376" y="1319087"/>
          <a:ext cx="8767019" cy="3848691"/>
        </p:xfrm>
        <a:graphic>
          <a:graphicData uri="http://schemas.openxmlformats.org/drawingml/2006/table">
            <a:tbl>
              <a:tblPr firstRow="1" firstCol="1" bandRow="1"/>
              <a:tblGrid>
                <a:gridCol w="819025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664795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636295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313435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33469">
                  <a:extLst>
                    <a:ext uri="{9D8B030D-6E8A-4147-A177-3AD203B41FA5}">
                      <a16:colId xmlns:a16="http://schemas.microsoft.com/office/drawing/2014/main" val="4132232390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Wasserbehandlungs-anlage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Wasserbehandlungs-anlage</a:t>
                      </a:r>
                      <a:endParaRPr lang="de-DE" sz="12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UP_Wasserbehandlungsanlage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UP_Wasserbehandlungsanlage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Baujahr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Baujahr</a:t>
                      </a:r>
                      <a:endParaRPr lang="de-DE" sz="12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Behandlungsart</a:t>
                      </a:r>
                      <a:b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Behandlungsart</a:t>
                      </a: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kern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Behandlungsart</a:t>
                      </a:r>
                      <a:b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kern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LA_Behandlungsart</a:t>
                      </a: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kern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073717"/>
                  </a:ext>
                </a:extLst>
              </a:tr>
              <a:tr h="245176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freier Text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b="0" i="0" u="none" strike="noStrike" kern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Dokumenten-Planbezug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40064"/>
                  </a:ext>
                </a:extLst>
              </a:tr>
              <a:tr h="281122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Eigentümer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Eigentümer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6000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29495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Fabrikat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Fabrikat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9073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Leitsystem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Leitsystem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45370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 Leistungsfähigkeit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 Leistungsfähigkeit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MaxLeistungsfaehigkeit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MaxLeistungsfaehigkeit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120542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284712"/>
            <a:ext cx="9144000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Wasserbehandlungsanlage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Differenzierung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des Wasserbehandlungsanlage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über das Attribut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1800" b="0" dirty="0" smtClean="0">
                <a:latin typeface="Arial" panose="020B0604020202020204" pitchFamily="34" charset="0"/>
              </a:rPr>
              <a:t>Behandlungsart</a:t>
            </a:r>
            <a:r>
              <a:rPr lang="de-DE" altLang="de-DE" sz="1800" b="0" dirty="0">
                <a:latin typeface="Arial" panose="020B0604020202020204" pitchFamily="34" charset="0"/>
              </a:rPr>
              <a:t>“ (Desinfektionsanlage / Absatzbecken / Oxidationsanlage 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/ …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851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„Wasserbehandlungsanlage</a:t>
            </a:r>
            <a:r>
              <a:rPr lang="de-DE" altLang="de-DE" sz="2400" b="0" dirty="0">
                <a:solidFill>
                  <a:srgbClr val="000099"/>
                </a:solidFill>
              </a:rPr>
              <a:t>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498023"/>
              </p:ext>
            </p:extLst>
          </p:nvPr>
        </p:nvGraphicFramePr>
        <p:xfrm>
          <a:off x="105376" y="1319087"/>
          <a:ext cx="8767019" cy="4044486"/>
        </p:xfrm>
        <a:graphic>
          <a:graphicData uri="http://schemas.openxmlformats.org/drawingml/2006/table">
            <a:tbl>
              <a:tblPr firstRow="1" firstCol="1" bandRow="1"/>
              <a:tblGrid>
                <a:gridCol w="819025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674420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294185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33469">
                  <a:extLst>
                    <a:ext uri="{9D8B030D-6E8A-4147-A177-3AD203B41FA5}">
                      <a16:colId xmlns:a16="http://schemas.microsoft.com/office/drawing/2014/main" val="4132232390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Wasserbehandlungs-anlage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Wasserbehandlungs-anlage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UP_Wasserbehandlungsanlage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UP_Wasserbehandlungsanlage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22000">
                <a:tc rowSpan="2"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Redundanz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Redundanz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39599"/>
                  </a:ext>
                </a:extLst>
              </a:tr>
              <a:tr h="278279">
                <a:tc vMerge="1"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Schadensquote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Schadensquote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30134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SPS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SPS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40064"/>
                  </a:ext>
                </a:extLst>
              </a:tr>
              <a:tr h="424868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Tagesganglinie aus SPS / MID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Tagesganglinie aus SPS / MID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LdV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294955"/>
                  </a:ext>
                </a:extLst>
              </a:tr>
              <a:tr h="220679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Verantwortlichkeit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Verantwortlichkeit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90732"/>
                  </a:ext>
                </a:extLst>
              </a:tr>
              <a:tr h="220679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Analyse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Analyse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306543"/>
                  </a:ext>
                </a:extLst>
              </a:tr>
              <a:tr h="220679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chem. Analyse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chem. Analyse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801572"/>
                  </a:ext>
                </a:extLst>
              </a:tr>
              <a:tr h="220679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415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751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</a:t>
            </a:r>
            <a:r>
              <a:rPr lang="de-DE" altLang="de-DE" sz="2400" b="0" dirty="0" err="1" smtClean="0">
                <a:solidFill>
                  <a:srgbClr val="000099"/>
                </a:solidFill>
              </a:rPr>
              <a:t>Wasserbehandlungsanl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.“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50944"/>
              </p:ext>
            </p:extLst>
          </p:nvPr>
        </p:nvGraphicFramePr>
        <p:xfrm>
          <a:off x="95250" y="1372663"/>
          <a:ext cx="8933248" cy="1332000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82804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1953929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Behandlungsart</a:t>
                      </a:r>
                      <a:endParaRPr lang="de-DE" altLang="de-DE" sz="1200" b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</a:t>
                      </a:r>
                      <a:r>
                        <a:rPr lang="de-DE" sz="1200" b="0" i="0" u="none" strike="noStrike" kern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Behandlungsart</a:t>
                      </a:r>
                      <a:endParaRPr lang="de-DE" altLang="de-DE" sz="1200" b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329660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Desinfektionsanlage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Desinfektionsanlage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71900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Absatzbecken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Absatzbecken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433198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Oxidationsanlage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Oxidationsanlage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521157"/>
                  </a:ext>
                </a:extLst>
              </a:tr>
            </a:tbl>
          </a:graphicData>
        </a:graphic>
      </p:graphicFrame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2952086"/>
            <a:ext cx="9144000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Werteliste „B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ehandlungsart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Werte der Liste sind aus den Attributen </a:t>
            </a:r>
            <a:r>
              <a:rPr 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"Art der Wasserbehandlung" / "Art der 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Desinfektion“ abgeleitet.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08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„Brunnen“ 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35787"/>
              </p:ext>
            </p:extLst>
          </p:nvPr>
        </p:nvGraphicFramePr>
        <p:xfrm>
          <a:off x="105376" y="1319087"/>
          <a:ext cx="8933248" cy="2813960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1597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0262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56059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Brunnen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Brunnen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UP_BetriebsBrauchwasserbr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UP_BrunnenUnspezifiziert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UP_Loeschwasserbrunnen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UP_Notbrunnen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UP_Trinkwasserbrunnen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UP_BetriebsBrauchwasserbr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UP_BrunnenUnspezifiziert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UP_Loeschwasserbrunnen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UP_Notbrunnen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UP_Trinkwasserbrunnen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Aussendurchmesser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Baujahr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Baujahr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Begrenzung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freier</a:t>
                      </a:r>
                      <a:r>
                        <a:rPr lang="de-DE" altLang="de-DE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Text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Bemerkung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Bemerkung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Bezeichnung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Bezeichnung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4468971"/>
            <a:ext cx="9144000" cy="13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Brunnen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>
                <a:latin typeface="Arial" panose="020B0604020202020204" pitchFamily="34" charset="0"/>
              </a:rPr>
              <a:t>Trennung der Objektart „Brunnen, Quelle“ der AHW in zwei unterschiedliche Objektarten, da unterschiedliche Attribute zu Brunnen bzw. Quellen benötigt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werden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279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„Brunnen“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754262"/>
              </p:ext>
            </p:extLst>
          </p:nvPr>
        </p:nvGraphicFramePr>
        <p:xfrm>
          <a:off x="105376" y="1319087"/>
          <a:ext cx="8933248" cy="3467240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1597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0262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56059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Brunnen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Brunnen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UP_BetriebsBrauchwasserbr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UP_BrunnenUnspezifiziert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UP_Loeschwasserbrunnen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UP_Notbrunnen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UP_Trinkwasserbrunnen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UP_BetriebsBrauchwasserbr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UP_BrunnenUnspezifiziert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UP_Loeschwasserbrunnen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UP_Notbrunnen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UP_Trinkwasserbrunnen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Brunnen</a:t>
                      </a:r>
                      <a:r>
                        <a:rPr lang="de-DE" altLang="de-DE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Nr.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Druckschreiberprotokolle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Druckschreiberprotokolle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Einstieg/Deckel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Fabrikant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Fabrikant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10806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Foto Brunnen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Foto Brunnen</a:t>
                      </a:r>
                    </a:p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4910503"/>
            <a:ext cx="9144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Brunnen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</a:rPr>
              <a:t>Übernahme </a:t>
            </a:r>
            <a:r>
              <a:rPr lang="de-DE" altLang="de-DE" sz="1800" b="0" dirty="0">
                <a:latin typeface="Arial" panose="020B0604020202020204" pitchFamily="34" charset="0"/>
              </a:rPr>
              <a:t>des Attributs „Brunnen-Nr.“ in das Attribut „</a:t>
            </a:r>
            <a:r>
              <a:rPr lang="de-DE" altLang="de-DE" sz="1800" b="0" dirty="0" smtClean="0">
                <a:latin typeface="Arial" panose="020B0604020202020204" pitchFamily="34" charset="0"/>
              </a:rPr>
              <a:t>Bezeichnung“</a:t>
            </a: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>
                <a:latin typeface="Arial" panose="020B0604020202020204" pitchFamily="34" charset="0"/>
              </a:rPr>
              <a:t>Übernahme der Informationen „Einstieg/Deckel“, „Grundfläche“, „Höhe Sohle“ und „OK Deckel“ zu einer Objektart „Schacht“ bzw. „Schachtdeckel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891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„Brunnen“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(3)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411411"/>
              </p:ext>
            </p:extLst>
          </p:nvPr>
        </p:nvGraphicFramePr>
        <p:xfrm>
          <a:off x="105376" y="1319087"/>
          <a:ext cx="8933248" cy="3702748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1597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0262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56059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Brunnen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Brunnen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UP_BetriebsBrauchwasserbr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UP_BrunnenUnspezifiziert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UP_Loeschwasserbrunnen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UP_Notbrunnen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UP_Trinkwasserbrunnen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UP_BetriebsBrauchwasserbr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UP_BrunnenUnspezifiziert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UP_Loeschwasserbrunnen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UP_Notbrunnen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UP_Trinkwasserbrunnen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Grundfläche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Höhe Sohle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Innendurchmesser</a:t>
                      </a:r>
                      <a:endPara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Leistung, Ergiebigkeit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Leistung</a:t>
                      </a:r>
                      <a:endPara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Leistung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Leistung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Liegenschaft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Liegenschaft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2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Ordnungseinheit</a:t>
                      </a:r>
                      <a:endParaRPr lang="de-DE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10806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 Deckel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Redundanz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Redundanz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363614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ROK</a:t>
                      </a:r>
                      <a:r>
                        <a:rPr lang="de-DE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Brunnenrohr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ROK</a:t>
                      </a:r>
                      <a:r>
                        <a:rPr lang="de-DE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Brunnenrohr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971997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ROKPeilöffnung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ROKPeilöffnung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460978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218509"/>
            <a:ext cx="9144000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Brunnen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>
                <a:latin typeface="Arial" panose="020B0604020202020204" pitchFamily="34" charset="0"/>
              </a:rPr>
              <a:t>Nutzung der Zuordnung zu einer Ordnungseinheit für die Dokumentation der Liegenschaft im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LgBestMod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790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„Brunnen“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(4)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125700"/>
              </p:ext>
            </p:extLst>
          </p:nvPr>
        </p:nvGraphicFramePr>
        <p:xfrm>
          <a:off x="105376" y="1319087"/>
          <a:ext cx="8933248" cy="4000388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1597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12249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46433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Brunnen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Brunnen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UP_BetriebsBrauchwasserbr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UP_BrunnenUnspezifiziert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UP_Loeschwasserbrunnen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UP_Notbrunnen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UP_Trinkwasserbrunnen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UP_BetriebsBrauchwasserbr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UP_BrunnenUnspezifiziert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UP_Loeschwasserbrunnen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UP_Notbrunnen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UP_Trinkwasserbrunnen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Schadensquote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Schadensquote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Tiefe</a:t>
                      </a:r>
                      <a:endPara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Tiefe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Tiefe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Verantwortlichkeit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Verantwortlichkeit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Analyse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Leistung, Ergiebigkeit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chem. Analyse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10806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Objektklassen</a:t>
                      </a:r>
                      <a:endParaRPr lang="de-DE" alt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Wasserspiegelabsenkung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363614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WE-Nr.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i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Ordnungseinheit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971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913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„Brunnen“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(5)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„Brunnen“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</a:rPr>
              <a:t>Nutzung </a:t>
            </a:r>
            <a:r>
              <a:rPr lang="de-DE" altLang="de-DE" sz="1800" b="0" dirty="0">
                <a:latin typeface="Arial" panose="020B0604020202020204" pitchFamily="34" charset="0"/>
              </a:rPr>
              <a:t>der Zuordnung zu einer Ordnungseinheit für die Dokumentation der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WE.-Nr. </a:t>
            </a:r>
            <a:r>
              <a:rPr lang="de-DE" altLang="de-DE" sz="1800" b="0" dirty="0">
                <a:latin typeface="Arial" panose="020B0604020202020204" pitchFamily="34" charset="0"/>
              </a:rPr>
              <a:t>im LgBestMod</a:t>
            </a:r>
          </a:p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„Brunnen“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>
                <a:latin typeface="Arial" panose="020B0604020202020204" pitchFamily="34" charset="0"/>
              </a:rPr>
              <a:t>Die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Information zur „Wasserqualität</a:t>
            </a:r>
            <a:r>
              <a:rPr lang="de-DE" altLang="de-DE" sz="1800" b="0" dirty="0">
                <a:latin typeface="Arial" panose="020B0604020202020204" pitchFamily="34" charset="0"/>
              </a:rPr>
              <a:t>“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wird aktuell im </a:t>
            </a:r>
            <a:r>
              <a:rPr lang="de-DE" altLang="de-DE" sz="1800" b="0" dirty="0">
                <a:latin typeface="Arial" panose="020B0604020202020204" pitchFamily="34" charset="0"/>
              </a:rPr>
              <a:t>LgBestMod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als Bestandteil </a:t>
            </a:r>
            <a:r>
              <a:rPr lang="de-DE" altLang="de-DE" sz="1800" b="0" dirty="0">
                <a:latin typeface="Arial" panose="020B0604020202020204" pitchFamily="34" charset="0"/>
              </a:rPr>
              <a:t>der Objektklasse (z.B. </a:t>
            </a:r>
            <a:r>
              <a:rPr lang="de-DE" altLang="de-DE" sz="1800" b="0" dirty="0" err="1">
                <a:latin typeface="Arial" panose="020B0604020202020204" pitchFamily="34" charset="0"/>
              </a:rPr>
              <a:t>UP_BetriebsBrauchwasserbrunnen</a:t>
            </a:r>
            <a:r>
              <a:rPr lang="de-DE" altLang="de-DE" sz="1800" b="0" dirty="0">
                <a:latin typeface="Arial" panose="020B0604020202020204" pitchFamily="34" charset="0"/>
              </a:rPr>
              <a:t>)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genutzt.</a:t>
            </a:r>
            <a:br>
              <a:rPr lang="de-DE" altLang="de-DE" sz="1800" b="0" dirty="0" smtClean="0">
                <a:latin typeface="Arial" panose="020B0604020202020204" pitchFamily="34" charset="0"/>
              </a:rPr>
            </a:br>
            <a:r>
              <a:rPr lang="de-DE" altLang="de-DE" sz="1800" b="0" dirty="0">
                <a:latin typeface="Arial" panose="020B0604020202020204" pitchFamily="34" charset="0"/>
              </a:rPr>
              <a:t>Da keine weiteren Attribute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der Klassen unterschiedlich sind, könnten die </a:t>
            </a:r>
            <a:r>
              <a:rPr lang="de-DE" altLang="de-DE" sz="1800" b="0" dirty="0">
                <a:latin typeface="Arial" panose="020B0604020202020204" pitchFamily="34" charset="0"/>
              </a:rPr>
              <a:t>Klassen im LgBestMod zusammengefasst werden</a:t>
            </a:r>
            <a:r>
              <a:rPr lang="de-DE" altLang="de-DE" sz="1800" b="0" dirty="0" smtClean="0">
                <a:latin typeface="Arial" panose="020B0604020202020204" pitchFamily="34" charset="0"/>
              </a:rPr>
              <a:t>? Bei </a:t>
            </a:r>
            <a:r>
              <a:rPr lang="de-DE" altLang="de-DE" sz="1800" b="0" dirty="0">
                <a:latin typeface="Arial" panose="020B0604020202020204" pitchFamily="34" charset="0"/>
              </a:rPr>
              <a:t>einer Zusammenfassung kann im LgBestMod die Darstellung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über ein Attribut „Wasserqualität“ (wie bei den anderen Objektklassen) gesteuert werden.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785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Fragestellungen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„Leitung“</a:t>
            </a: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Die Bezeichnungen der Attribute </a:t>
            </a:r>
            <a:r>
              <a:rPr lang="de-DE" altLang="de-DE" sz="1800" b="0" dirty="0">
                <a:latin typeface="Arial" panose="020B0604020202020204" pitchFamily="34" charset="0"/>
              </a:rPr>
              <a:t>„Druckbereich“, „Druckstufe“ und „Nenndruck“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sollte vereinheitlicht werden. Vorgeschlagen wird hier „</a:t>
            </a:r>
            <a:r>
              <a:rPr lang="de-DE" altLang="de-DE" sz="1800" b="0" dirty="0">
                <a:solidFill>
                  <a:srgbClr val="FF6600"/>
                </a:solidFill>
                <a:latin typeface="Arial" panose="020B0604020202020204" pitchFamily="34" charset="0"/>
              </a:rPr>
              <a:t>Nenndruck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“.</a:t>
            </a:r>
            <a:endParaRPr lang="de-DE" altLang="de-DE" sz="1800" b="0" dirty="0">
              <a:latin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Soll für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das Attribut „</a:t>
            </a:r>
            <a:r>
              <a:rPr lang="de-DE" altLang="de-DE" sz="1800" b="0" dirty="0">
                <a:latin typeface="Arial" panose="020B0604020202020204" pitchFamily="34" charset="0"/>
              </a:rPr>
              <a:t>Nenndruck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eine Werteliste (analog </a:t>
            </a:r>
            <a:r>
              <a:rPr lang="de-DE" altLang="de-DE" sz="1800" b="0" dirty="0">
                <a:latin typeface="Arial" panose="020B0604020202020204" pitchFamily="34" charset="0"/>
              </a:rPr>
              <a:t>„Druckbereich“ / „Druckstufe“)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eingeführt werden?</a:t>
            </a:r>
            <a:endParaRPr lang="de-DE" altLang="de-DE" sz="1800" b="0" dirty="0" smtClean="0">
              <a:latin typeface="Arial" panose="020B0604020202020204" pitchFamily="34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4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„Quelle“ 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043643"/>
              </p:ext>
            </p:extLst>
          </p:nvPr>
        </p:nvGraphicFramePr>
        <p:xfrm>
          <a:off x="105376" y="1319087"/>
          <a:ext cx="8933248" cy="3820223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1597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3785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020829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Quelle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Quelle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UP_Quelle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UP_Quelle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Baujahr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Begrenzung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044270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freier Text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Brunnen Nr.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41634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10806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Druckschreiberprotokolle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Druckschreiberprotokolle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Einstieg/Deckel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363614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Fabrikant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dirty="0">
                        <a:latin typeface="+mn-lt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971997"/>
                  </a:ext>
                </a:extLst>
              </a:tr>
              <a:tr h="40643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Foto</a:t>
                      </a:r>
                      <a:r>
                        <a:rPr lang="de-DE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Quelle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Foto</a:t>
                      </a:r>
                      <a:r>
                        <a:rPr lang="de-DE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Quelle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460978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303681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</a:rPr>
              <a:t>Aufgrund der Trennung </a:t>
            </a:r>
            <a:r>
              <a:rPr lang="de-DE" altLang="de-DE" sz="1800" b="0" dirty="0">
                <a:latin typeface="Arial" panose="020B0604020202020204" pitchFamily="34" charset="0"/>
              </a:rPr>
              <a:t>der Objektart „Brunnen, Quelle“ der AHW in zwei unterschiedliche Objektarten, können die Brunnen-spezifischen Attribute entfallen</a:t>
            </a:r>
          </a:p>
        </p:txBody>
      </p:sp>
    </p:spTree>
    <p:extLst>
      <p:ext uri="{BB962C8B-B14F-4D97-AF65-F5344CB8AC3E}">
        <p14:creationId xmlns:p14="http://schemas.microsoft.com/office/powerpoint/2010/main" val="31330560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„Quelle“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923774"/>
              </p:ext>
            </p:extLst>
          </p:nvPr>
        </p:nvGraphicFramePr>
        <p:xfrm>
          <a:off x="105376" y="1319087"/>
          <a:ext cx="8933248" cy="3704389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1597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3785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020829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Quelle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Quelle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UP_Quelle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UP_Quelle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Grundfläche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Grundfläche</a:t>
                      </a:r>
                      <a:endParaRPr lang="de-DE" sz="1200" dirty="0" smtClean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Höhe Sohle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Innendurchmesser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09618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Leistung, Ergiebigkeit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Leistung</a:t>
                      </a:r>
                      <a:endPara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Leistung</a:t>
                      </a:r>
                      <a:endParaRPr lang="de-DE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044270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Liegenschaft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Liegenschaft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Ordnungseinheit</a:t>
                      </a:r>
                      <a:endParaRPr lang="de-DE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429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 Deckel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56951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Redundanz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416341"/>
                  </a:ext>
                </a:extLst>
              </a:tr>
              <a:tr h="15861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ROKBrunnenrohr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102219"/>
                  </a:ext>
                </a:extLst>
              </a:tr>
              <a:tr h="210806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ROKPeilöffnung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249167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Schadensquote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363614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Tiefe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971997"/>
                  </a:ext>
                </a:extLst>
              </a:tr>
              <a:tr h="40643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Verantwortlichkeit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Verantwortlichkeit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460978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091925"/>
            <a:ext cx="91440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>
                <a:latin typeface="Arial" panose="020B0604020202020204" pitchFamily="34" charset="0"/>
              </a:rPr>
              <a:t>Die Bezeichnung des Attributs "</a:t>
            </a:r>
            <a:r>
              <a:rPr lang="de-DE" altLang="de-DE" sz="1800" b="0" dirty="0">
                <a:solidFill>
                  <a:srgbClr val="FF6600"/>
                </a:solidFill>
                <a:latin typeface="Arial" panose="020B0604020202020204" pitchFamily="34" charset="0"/>
              </a:rPr>
              <a:t>Grundfläche</a:t>
            </a:r>
            <a:r>
              <a:rPr lang="de-DE" altLang="de-DE" sz="1800" b="0" dirty="0">
                <a:latin typeface="Arial" panose="020B0604020202020204" pitchFamily="34" charset="0"/>
              </a:rPr>
              <a:t>" weist auf eine Fläche hin. Der aktuelle Attributtyp (</a:t>
            </a:r>
            <a:r>
              <a:rPr lang="de-DE" altLang="de-DE" sz="1800" b="0" dirty="0" err="1">
                <a:latin typeface="Arial" panose="020B0604020202020204" pitchFamily="34" charset="0"/>
              </a:rPr>
              <a:t>müNN</a:t>
            </a:r>
            <a:r>
              <a:rPr lang="de-DE" altLang="de-DE" sz="1800" b="0" dirty="0">
                <a:latin typeface="Arial" panose="020B0604020202020204" pitchFamily="34" charset="0"/>
              </a:rPr>
              <a:t>, HNH) beschreibt aber eine Höhe. Hier sollte eine eindeutige Beschreibung und Bezeichnung gewählt werden.</a:t>
            </a:r>
          </a:p>
        </p:txBody>
      </p:sp>
    </p:spTree>
    <p:extLst>
      <p:ext uri="{BB962C8B-B14F-4D97-AF65-F5344CB8AC3E}">
        <p14:creationId xmlns:p14="http://schemas.microsoft.com/office/powerpoint/2010/main" val="35982546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„Quelle“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(3)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197000"/>
              </p:ext>
            </p:extLst>
          </p:nvPr>
        </p:nvGraphicFramePr>
        <p:xfrm>
          <a:off x="105376" y="1319087"/>
          <a:ext cx="8933248" cy="1931742"/>
        </p:xfrm>
        <a:graphic>
          <a:graphicData uri="http://schemas.openxmlformats.org/drawingml/2006/table">
            <a:tbl>
              <a:tblPr firstRow="1" firstCol="1" bandRow="1"/>
              <a:tblGrid>
                <a:gridCol w="857652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15974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3785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020829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0940">
                  <a:extLst>
                    <a:ext uri="{9D8B030D-6E8A-4147-A177-3AD203B41FA5}">
                      <a16:colId xmlns:a16="http://schemas.microsoft.com/office/drawing/2014/main" val="715683389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Quelle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Quelle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UP_Quelle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UP_Quelle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</a:t>
                      </a:r>
                      <a:r>
                        <a:rPr lang="de-DE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</a:t>
                      </a:r>
                      <a:r>
                        <a:rPr lang="de-DE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Analyse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Analyse</a:t>
                      </a:r>
                    </a:p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3454487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chem. Analyse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Vermerk chem. Analyse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103413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Wasserspiegelabsenkung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590393"/>
                  </a:ext>
                </a:extLst>
              </a:tr>
              <a:tr h="2259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WE-Nr.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i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Ordnungseinheit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045336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3444676"/>
            <a:ext cx="91440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„Quelle“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 smtClean="0">
                <a:latin typeface="Arial" panose="020B0604020202020204" pitchFamily="34" charset="0"/>
              </a:rPr>
              <a:t>Nutzung </a:t>
            </a:r>
            <a:r>
              <a:rPr lang="de-DE" altLang="de-DE" sz="1800" b="0" dirty="0">
                <a:latin typeface="Arial" panose="020B0604020202020204" pitchFamily="34" charset="0"/>
              </a:rPr>
              <a:t>der Zuordnung zu einer Ordnungseinheit für die Dokumentation der Liegenschaft und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der WE.-Nr. </a:t>
            </a:r>
            <a:r>
              <a:rPr lang="de-DE" altLang="de-DE" sz="1800" b="0" dirty="0">
                <a:latin typeface="Arial" panose="020B0604020202020204" pitchFamily="34" charset="0"/>
              </a:rPr>
              <a:t>im LgBestMod</a:t>
            </a:r>
          </a:p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„Quelle“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>
                <a:latin typeface="Arial" panose="020B0604020202020204" pitchFamily="34" charset="0"/>
              </a:rPr>
              <a:t>Aktuell ist bei der Zusammenstellung der Anforderungen an das LgBestMod bzw. die AHW nur die punktförmige Klasse „</a:t>
            </a:r>
            <a:r>
              <a:rPr lang="de-DE" altLang="de-DE" sz="1800" b="0" dirty="0" err="1">
                <a:latin typeface="Arial" panose="020B0604020202020204" pitchFamily="34" charset="0"/>
              </a:rPr>
              <a:t>BP_Quelle</a:t>
            </a:r>
            <a:r>
              <a:rPr lang="de-DE" altLang="de-DE" sz="1800" b="0" dirty="0">
                <a:latin typeface="Arial" panose="020B0604020202020204" pitchFamily="34" charset="0"/>
              </a:rPr>
              <a:t>“ berücksichtigt worden. Die flächenhafte Klasse „</a:t>
            </a:r>
            <a:r>
              <a:rPr lang="de-DE" altLang="de-DE" sz="1800" b="0" dirty="0" err="1">
                <a:latin typeface="Arial" panose="020B0604020202020204" pitchFamily="34" charset="0"/>
              </a:rPr>
              <a:t>UF_Quelltopf</a:t>
            </a:r>
            <a:r>
              <a:rPr lang="de-DE" altLang="de-DE" sz="1800" b="0" dirty="0">
                <a:latin typeface="Arial" panose="020B0604020202020204" pitchFamily="34" charset="0"/>
              </a:rPr>
              <a:t>“ kann aber noch ergänzt werden, wenn hier die gleichen Attribute benötigt werden</a:t>
            </a:r>
            <a:r>
              <a:rPr lang="de-DE" altLang="de-DE" sz="1800" b="0" dirty="0" smtClean="0">
                <a:latin typeface="Arial" panose="020B0604020202020204" pitchFamily="34" charset="0"/>
              </a:rPr>
              <a:t>.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699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„Übergabepunkt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 (1) 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439000"/>
              </p:ext>
            </p:extLst>
          </p:nvPr>
        </p:nvGraphicFramePr>
        <p:xfrm>
          <a:off x="105376" y="1319087"/>
          <a:ext cx="8767019" cy="4462940"/>
        </p:xfrm>
        <a:graphic>
          <a:graphicData uri="http://schemas.openxmlformats.org/drawingml/2006/table">
            <a:tbl>
              <a:tblPr firstRow="1" firstCol="1" bandRow="1"/>
              <a:tblGrid>
                <a:gridCol w="827131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46495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615996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204185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173212">
                  <a:extLst>
                    <a:ext uri="{9D8B030D-6E8A-4147-A177-3AD203B41FA5}">
                      <a16:colId xmlns:a16="http://schemas.microsoft.com/office/drawing/2014/main" val="4132232390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Übergabepunkt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Übergabepunkt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UP_Uebergabepkt.Hausein-fuehrungWasserv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UP_UebergabepunktVonOderAnDritteWasserv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UP_UebergabepktHausein-fuehrungWasserv</a:t>
                      </a:r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UP_UebergabepunktVonOderAnDritteWasserv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freier</a:t>
                      </a:r>
                      <a:r>
                        <a:rPr lang="de-DE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Text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Knotennummer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Wasserdruck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Nenndruck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4006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Eichung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bzw. Austausch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9073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Elementkennzeichnung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19695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 Tageswert (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Qdmax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 Tageswert (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Qdmax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557129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min. Tageswert (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Qdmin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min. Tageswert (</a:t>
                      </a: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Qdmin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498993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Tageswert (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Qdm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mittl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Tageswert (</a:t>
                      </a: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Qdm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27493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Rechnungsempfänger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88801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33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9383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„Übergabepunkt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 (2) 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557760"/>
              </p:ext>
            </p:extLst>
          </p:nvPr>
        </p:nvGraphicFramePr>
        <p:xfrm>
          <a:off x="105376" y="1319087"/>
          <a:ext cx="8783997" cy="2543445"/>
        </p:xfrm>
        <a:graphic>
          <a:graphicData uri="http://schemas.openxmlformats.org/drawingml/2006/table">
            <a:tbl>
              <a:tblPr firstRow="1" firstCol="1" bandRow="1"/>
              <a:tblGrid>
                <a:gridCol w="827131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46495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615996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088682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05693">
                  <a:extLst>
                    <a:ext uri="{9D8B030D-6E8A-4147-A177-3AD203B41FA5}">
                      <a16:colId xmlns:a16="http://schemas.microsoft.com/office/drawing/2014/main" val="1094993855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Übergabepunkt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Übergabepunkt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UP_UebergabepktHausein-fuehrungWasserv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UP_UebergabepunktVonOderAnDritteWasserv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UP_UebergabepktHaus-einfuehrungWasserv</a:t>
                      </a:r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UP_UebergabepunktVonOderAnDritteWasserv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ÜbergabepunktTyp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ÜbergabepunktTyp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Objektklasse</a:t>
                      </a:r>
                      <a:endParaRPr kumimoji="0" lang="de-DE" altLang="de-DE" sz="12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62065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Uebergabe</a:t>
                      </a: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(„</a:t>
                      </a:r>
                      <a:r>
                        <a:rPr kumimoji="0" 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LA_UebergabepunktVonOderAnDritteArt</a:t>
                      </a: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Uebergabe</a:t>
                      </a: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(„</a:t>
                      </a:r>
                      <a:r>
                        <a:rPr kumimoji="0" 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LA_UebergabepunktVonOderAnDritteArt</a:t>
                      </a: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6002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–</a:t>
                      </a:r>
                      <a:endParaRPr lang="de-DE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(WL: „</a:t>
                      </a: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443467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4248268"/>
            <a:ext cx="9144000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Übergabepunkt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</a:rPr>
              <a:t>Die Objektart „Übergabepunkt</a:t>
            </a:r>
            <a:r>
              <a:rPr lang="de-DE" altLang="de-DE" sz="1800" b="0" dirty="0">
                <a:latin typeface="Arial" panose="020B0604020202020204" pitchFamily="34" charset="0"/>
              </a:rPr>
              <a:t>,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Zähler“ der AHW wurde aufgeteilt in die Objektarten „Übergabepunkt“ und „Zähler“. Daher können jeweils einige Attribute entfallen.</a:t>
            </a: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Differenzierung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der Art des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Übergabepunkts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über das Attribut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ÜbergabepunktTyp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(</a:t>
            </a:r>
            <a:r>
              <a:rPr lang="de-DE" altLang="de-DE" sz="1800" b="0" dirty="0">
                <a:latin typeface="Arial" panose="020B0604020202020204" pitchFamily="34" charset="0"/>
              </a:rPr>
              <a:t>Hauseinführung / an Dritte / von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Dritten) analog der Objektklassen im LgBestMod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757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„Übergabepunkt“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450630"/>
              </p:ext>
            </p:extLst>
          </p:nvPr>
        </p:nvGraphicFramePr>
        <p:xfrm>
          <a:off x="95250" y="1372663"/>
          <a:ext cx="9012791" cy="1436056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68367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047909">
                  <a:extLst>
                    <a:ext uri="{9D8B030D-6E8A-4147-A177-3AD203B41FA5}">
                      <a16:colId xmlns:a16="http://schemas.microsoft.com/office/drawing/2014/main" val="633381427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9127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ÜbergabepunktTyp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</a:t>
                      </a: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Objektklassen / Attribute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Hauseinführung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UP_UebergabepunktHauseinfuehrungWasserversorgung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anDritte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an Dritte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an Dritte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63195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vonDritten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von Dritten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von Dritten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867865"/>
                  </a:ext>
                </a:extLst>
              </a:tr>
            </a:tbl>
          </a:graphicData>
        </a:graphic>
      </p:graphicFrame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3392488"/>
            <a:ext cx="9144000" cy="1585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Werteliste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err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ÜbergabepunktTyp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Die Behandlung der Objektklassen „Übergabepunkt“ des LgBestMod sind nicht einheitlich bei der Gegenüberstellung mit den AHW.</a:t>
            </a:r>
            <a:b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Ggf. ist eine Zusammenfassung der Klassen im LgBestMod möglich, um eine einheitliche Struktur sowohl in den AHW als auch im LgBestMod zu ermöglichen.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853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„Zähler“ (1) 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921883"/>
              </p:ext>
            </p:extLst>
          </p:nvPr>
        </p:nvGraphicFramePr>
        <p:xfrm>
          <a:off x="105376" y="1319087"/>
          <a:ext cx="8767019" cy="4378370"/>
        </p:xfrm>
        <a:graphic>
          <a:graphicData uri="http://schemas.openxmlformats.org/drawingml/2006/table">
            <a:tbl>
              <a:tblPr firstRow="1" firstCol="1" bandRow="1"/>
              <a:tblGrid>
                <a:gridCol w="827131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906946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8067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27183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125086">
                  <a:extLst>
                    <a:ext uri="{9D8B030D-6E8A-4147-A177-3AD203B41FA5}">
                      <a16:colId xmlns:a16="http://schemas.microsoft.com/office/drawing/2014/main" val="4132232390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Zähler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UP_ZaehlerWasservers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UP_ZaehlerWasservers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freier</a:t>
                      </a:r>
                      <a:r>
                        <a:rPr lang="de-DE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Text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Knotennummer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Wasserdruck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Nenndruck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Nenndruck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4006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Eichung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bzw. Austausch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Eichung</a:t>
                      </a:r>
                      <a:r>
                        <a:rPr lang="de-D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bzw. Austausch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9073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Elementkennzeichnung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196957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 Tageswert (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Qdmax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 Tageswert (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Qdmax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557129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min. Tageswert (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Qdmin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min. Tageswert (</a:t>
                      </a: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Qdmin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498993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Tageswert (</a:t>
                      </a:r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Qdm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mittl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Tageswert (</a:t>
                      </a:r>
                      <a:r>
                        <a:rPr kumimoji="0" lang="de-DE" alt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Qdm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27493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Rechnungsempfänger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Rechnungsempfänger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88801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LA_StatusTypErweitert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3384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</a:t>
                      </a:r>
                      <a:endParaRPr lang="de-DE" sz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?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162668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–</a:t>
                      </a:r>
                      <a:endParaRPr lang="de-DE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648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60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„Zähler“ (2) 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232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„Zähler“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>
                <a:latin typeface="Arial" panose="020B0604020202020204" pitchFamily="34" charset="0"/>
              </a:rPr>
              <a:t>Aufgrund der Aufteilung der Objektart „Übergabepunkt, Zähler“ können Attribute </a:t>
            </a:r>
            <a:r>
              <a:rPr lang="de-DE" altLang="de-DE" sz="1800" b="0" dirty="0" smtClean="0">
                <a:latin typeface="Arial" panose="020B0604020202020204" pitchFamily="34" charset="0"/>
              </a:rPr>
              <a:t>entfallen</a:t>
            </a: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>
                <a:latin typeface="Arial" panose="020B0604020202020204" pitchFamily="34" charset="0"/>
              </a:rPr>
              <a:t>Integration der Elementkennzeichnung in das Attribut „Bezeichnung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</a:t>
            </a:r>
            <a:endParaRPr lang="de-DE" altLang="de-DE" sz="1800" b="0" dirty="0">
              <a:latin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„Zähler“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Für das Attribut „Typ“ der AHW besteht keine Werteliste. Es ist daher zu klären, ob das Attribut für die Objektart „Zähler“ benötigt wird.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860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„Entnahmearmatur“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976630"/>
              </p:ext>
            </p:extLst>
          </p:nvPr>
        </p:nvGraphicFramePr>
        <p:xfrm>
          <a:off x="105376" y="1319087"/>
          <a:ext cx="8767019" cy="4143650"/>
        </p:xfrm>
        <a:graphic>
          <a:graphicData uri="http://schemas.openxmlformats.org/drawingml/2006/table">
            <a:tbl>
              <a:tblPr firstRow="1" firstCol="1" bandRow="1"/>
              <a:tblGrid>
                <a:gridCol w="827131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38265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68375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84401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33469">
                  <a:extLst>
                    <a:ext uri="{9D8B030D-6E8A-4147-A177-3AD203B41FA5}">
                      <a16:colId xmlns:a16="http://schemas.microsoft.com/office/drawing/2014/main" val="4132232390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Entnahmearmatur</a:t>
                      </a:r>
                    </a:p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UP_EntnahmearmaturWasserversorgung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UP_Regner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UP_SpringbrunnenWasseraustrittstelle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UP_EntnahmearmaturWasserversorgung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UP_Regner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UP_SpringbrunnenWasseraustrittstelle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b="0" i="0" u="none" strike="noStrike" kern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Nenndruck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Nenndruck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4006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3384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–</a:t>
                      </a:r>
                      <a:endParaRPr lang="de-DE" sz="1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EntnahmearmaturTyp</a:t>
                      </a:r>
                      <a:endParaRPr lang="de-DE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Objektklassen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62065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–</a:t>
                      </a:r>
                      <a:endParaRPr lang="de-DE" sz="1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Wasseralter</a:t>
                      </a:r>
                      <a:r>
                        <a:rPr lang="de-DE" sz="12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bei </a:t>
                      </a:r>
                      <a:r>
                        <a:rPr lang="de-DE" sz="12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Werten</a:t>
                      </a:r>
                      <a:endParaRPr lang="de-DE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6002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–</a:t>
                      </a:r>
                      <a:endParaRPr lang="de-DE" sz="1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661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081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„Entnahmearmatur</a:t>
            </a:r>
            <a:r>
              <a:rPr lang="de-DE" altLang="de-DE" sz="2400" b="0" dirty="0">
                <a:solidFill>
                  <a:srgbClr val="000099"/>
                </a:solidFill>
              </a:rPr>
              <a:t>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(2) 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260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Erläuterungen 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Entnahmearmatur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</a:rPr>
              <a:t>Die Objektart wurde neu eingeführt. Die Attribute der Objektart „Knotenpunkt“ wurden zu der Objektart übernommen.</a:t>
            </a:r>
          </a:p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Entnahmearmatur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Aufgrund der Differenzierung der Objektart im LgBestMod ist die Einführung einer Werteliste „</a:t>
            </a:r>
            <a:r>
              <a:rPr lang="de-DE" altLang="de-DE" sz="1800" b="0" dirty="0" err="1" smtClean="0">
                <a:latin typeface="Arial" panose="020B0604020202020204" pitchFamily="34" charset="0"/>
              </a:rPr>
              <a:t>EntnahmearmaturTyp</a:t>
            </a:r>
            <a:r>
              <a:rPr lang="de-DE" altLang="de-DE" sz="1800" b="0" dirty="0" smtClean="0">
                <a:latin typeface="Arial" panose="020B0604020202020204" pitchFamily="34" charset="0"/>
              </a:rPr>
              <a:t>“ notwendig, um eine Zuordnung zwischen den Objektklassen des LgBestMod und den Daten der AHW zu ermöglichen. Zu klären ist, ob diese Differenzierung benötigt wird.</a:t>
            </a:r>
            <a:endParaRPr lang="de-DE" altLang="de-DE" sz="1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603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(3)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605220"/>
              </p:ext>
            </p:extLst>
          </p:nvPr>
        </p:nvGraphicFramePr>
        <p:xfrm>
          <a:off x="134754" y="1310376"/>
          <a:ext cx="8903367" cy="492384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777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578543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549668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464067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483317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16577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Leitung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Leitung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UL_Wasserleitung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UL_Wasserleitung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57283"/>
                  </a:ext>
                </a:extLst>
              </a:tr>
              <a:tr h="186747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Lagegenauigkeit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Erfassungsgenauigkeit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Erfassungsgenauigkeit</a:t>
                      </a:r>
                    </a:p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de-DE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„</a:t>
                      </a:r>
                      <a:r>
                        <a:rPr lang="de-DE" sz="1200" b="0" i="1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LA_Erfassungsgenauigkeit</a:t>
                      </a:r>
                      <a:r>
                        <a:rPr lang="de-DE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Erfassungsgenauigkeit</a:t>
                      </a:r>
                    </a:p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de-DE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„</a:t>
                      </a:r>
                      <a:r>
                        <a:rPr lang="de-DE" sz="1200" b="0" i="1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LA_Erfassungsgenauigkeit</a:t>
                      </a:r>
                      <a:r>
                        <a:rPr lang="de-DE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325280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Leitungsart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Funktion</a:t>
                      </a:r>
                      <a:br>
                        <a:rPr lang="de-DE" altLang="de-DE" sz="12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Funktion</a:t>
                      </a:r>
                      <a:r>
                        <a:rPr lang="de-DE" altLang="de-DE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</a:rPr>
                        <a:t>FunktionFunktion</a:t>
                      </a: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b="0" i="1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LA_WasserleitungFunktion</a:t>
                      </a: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Funktion</a:t>
                      </a:r>
                    </a:p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b="0" i="1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LA_WasserleitungFunktion</a:t>
                      </a:r>
                      <a:r>
                        <a:rPr lang="de-DE" sz="1200" b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4125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Grundwasser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Grundwasser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9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Innenschutz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Innenschutz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Innenschutz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InnenschutzInnenschutz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LA_WasserleitungInnenschutz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Innenschutz</a:t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LA_WasserleitungInnenschutz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Leitungslaenge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Laenge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Laenge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Laenge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LA_WasserleitungMaterial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LA_WasserleitungMaterial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8367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Überdeckung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MittlereVerlegetiefe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MittlereVerlegetiefe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MittlereVerlegetiefe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750328"/>
                  </a:ext>
                </a:extLst>
              </a:tr>
              <a:tr h="207213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DN / Nennweite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Nennweite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Nennweite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Nennweite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174904"/>
                  </a:ext>
                </a:extLst>
              </a:tr>
              <a:tr h="373495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Oberflächenbefestigung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Oberflächenbefestigung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933055"/>
                  </a:ext>
                </a:extLst>
              </a:tr>
              <a:tr h="146539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Rohrbettung Dicke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Rohrbettung Dicke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Rohrbettung Dicke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664454"/>
                  </a:ext>
                </a:extLst>
              </a:tr>
              <a:tr h="189853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Rohrbettung Material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Rohrbettung Material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Rohrbettung Material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835430"/>
                  </a:ext>
                </a:extLst>
              </a:tr>
              <a:tr h="292780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Schadensquote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Schadensquote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48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510508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„Entnahmearmatur“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515942"/>
              </p:ext>
            </p:extLst>
          </p:nvPr>
        </p:nvGraphicFramePr>
        <p:xfrm>
          <a:off x="95250" y="1372663"/>
          <a:ext cx="9012791" cy="1571948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68367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047909">
                  <a:extLst>
                    <a:ext uri="{9D8B030D-6E8A-4147-A177-3AD203B41FA5}">
                      <a16:colId xmlns:a16="http://schemas.microsoft.com/office/drawing/2014/main" val="633381427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9127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EntnahmearmaturTyp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</a:t>
                      </a: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Objektklassen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Regner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UP_Regner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Springbrunnenaustritt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UP_SpringbrunnenWasseraustrittstelle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63195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Entnahmearmatur, allgemein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UP_EntnahmearmaturWasserversorgung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867865"/>
                  </a:ext>
                </a:extLst>
              </a:tr>
            </a:tbl>
          </a:graphicData>
        </a:graphic>
      </p:graphicFrame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653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„Armatur</a:t>
            </a:r>
            <a:r>
              <a:rPr lang="de-DE" altLang="de-DE" sz="2400" b="0" dirty="0">
                <a:solidFill>
                  <a:srgbClr val="000099"/>
                </a:solidFill>
              </a:rPr>
              <a:t>, allgemein“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718581"/>
              </p:ext>
            </p:extLst>
          </p:nvPr>
        </p:nvGraphicFramePr>
        <p:xfrm>
          <a:off x="105376" y="1319087"/>
          <a:ext cx="8767019" cy="3815990"/>
        </p:xfrm>
        <a:graphic>
          <a:graphicData uri="http://schemas.openxmlformats.org/drawingml/2006/table">
            <a:tbl>
              <a:tblPr firstRow="1" firstCol="1" bandRow="1"/>
              <a:tblGrid>
                <a:gridCol w="827131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38265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683753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84401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33469">
                  <a:extLst>
                    <a:ext uri="{9D8B030D-6E8A-4147-A177-3AD203B41FA5}">
                      <a16:colId xmlns:a16="http://schemas.microsoft.com/office/drawing/2014/main" val="4132232390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Armatur, allgemein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UP_EntleerungWasserversorgung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UP_RohrreinigungskastenWasserversorgung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UP_EntleerungWasserversorgung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UP_RohrreinigungskastenWasserversorgung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b="0" i="0" u="none" strike="noStrike" kern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Dokumenten-Planbezug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Nenndruck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Nenndruck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4006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3384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–</a:t>
                      </a:r>
                      <a:endParaRPr lang="de-DE" sz="1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ArmaturTyp</a:t>
                      </a:r>
                      <a:endParaRPr lang="de-DE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Objektklassen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62065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–</a:t>
                      </a:r>
                      <a:endParaRPr lang="de-DE" sz="1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Wasseralter</a:t>
                      </a:r>
                      <a:r>
                        <a:rPr lang="de-DE" sz="12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bei </a:t>
                      </a:r>
                      <a:r>
                        <a:rPr lang="de-DE" sz="12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mittl</a:t>
                      </a:r>
                      <a:r>
                        <a:rPr lang="de-DE" sz="12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Werten</a:t>
                      </a:r>
                      <a:endParaRPr lang="de-DE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6002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–</a:t>
                      </a:r>
                      <a:endParaRPr lang="de-DE" sz="1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661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936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„Armatur</a:t>
            </a:r>
            <a:r>
              <a:rPr lang="de-DE" altLang="de-DE" sz="2400" b="0" dirty="0">
                <a:solidFill>
                  <a:srgbClr val="000099"/>
                </a:solidFill>
              </a:rPr>
              <a:t>, allgemein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(2) 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2662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Erläuterungen 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Armatur, allgemein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Objektart wurde neu eingeführt. Die Attribute der Objektart „Knotenpunkt“ wurden zu der Objektart übernommen.</a:t>
            </a:r>
          </a:p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Armatur, allgemein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Aufgrund der Differenzierung der Objektart im LgBestMod ist die Einführung einer Werteliste „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EntnahmearmaturTyp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 notwendig, um eine Zuordnung zwischen den Objektklassen des LgBestMod und den Daten der AHW zu ermöglichen. Zu klären ist, ob diese Differenzierung benötigt wird.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522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„Armatur, allgemein“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– Wertelisten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454960"/>
              </p:ext>
            </p:extLst>
          </p:nvPr>
        </p:nvGraphicFramePr>
        <p:xfrm>
          <a:off x="76000" y="1372663"/>
          <a:ext cx="9012791" cy="1196663"/>
        </p:xfrm>
        <a:graphic>
          <a:graphicData uri="http://schemas.openxmlformats.org/drawingml/2006/table">
            <a:tbl>
              <a:tblPr firstRow="1" firstCol="1" bandRow="1"/>
              <a:tblGrid>
                <a:gridCol w="1483294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790299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1968367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047909">
                  <a:extLst>
                    <a:ext uri="{9D8B030D-6E8A-4147-A177-3AD203B41FA5}">
                      <a16:colId xmlns:a16="http://schemas.microsoft.com/office/drawing/2014/main" val="633381427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9127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EntnahmearmaturTyp</a:t>
                      </a: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Realisiert durch </a:t>
                      </a:r>
                      <a:r>
                        <a:rPr lang="de-DE" altLang="de-DE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Objektklassen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Entleerung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UP_EntleerungWasserversorgung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036651"/>
                  </a:ext>
                </a:extLst>
              </a:tr>
              <a:tr h="2393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Rohrreinigungskasten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>
                        <a:spcBef>
                          <a:spcPts val="300"/>
                        </a:spcBef>
                      </a:pPr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UP_RohrreinigungskastenWasserversorgung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63195"/>
                  </a:ext>
                </a:extLst>
              </a:tr>
            </a:tbl>
          </a:graphicData>
        </a:graphic>
      </p:graphicFrame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354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Löschwasserentnahmestelle“ (1) 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959121"/>
              </p:ext>
            </p:extLst>
          </p:nvPr>
        </p:nvGraphicFramePr>
        <p:xfrm>
          <a:off x="105376" y="1319087"/>
          <a:ext cx="8767019" cy="4817270"/>
        </p:xfrm>
        <a:graphic>
          <a:graphicData uri="http://schemas.openxmlformats.org/drawingml/2006/table">
            <a:tbl>
              <a:tblPr firstRow="1" firstCol="1" bandRow="1"/>
              <a:tblGrid>
                <a:gridCol w="827131">
                  <a:extLst>
                    <a:ext uri="{9D8B030D-6E8A-4147-A177-3AD203B41FA5}">
                      <a16:colId xmlns:a16="http://schemas.microsoft.com/office/drawing/2014/main" val="3306223569"/>
                    </a:ext>
                  </a:extLst>
                </a:gridCol>
                <a:gridCol w="1521935">
                  <a:extLst>
                    <a:ext uri="{9D8B030D-6E8A-4147-A177-3AD203B41FA5}">
                      <a16:colId xmlns:a16="http://schemas.microsoft.com/office/drawing/2014/main" val="3034410679"/>
                    </a:ext>
                  </a:extLst>
                </a:gridCol>
                <a:gridCol w="1886552">
                  <a:extLst>
                    <a:ext uri="{9D8B030D-6E8A-4147-A177-3AD203B41FA5}">
                      <a16:colId xmlns:a16="http://schemas.microsoft.com/office/drawing/2014/main" val="2535973819"/>
                    </a:ext>
                  </a:extLst>
                </a:gridCol>
                <a:gridCol w="2159394">
                  <a:extLst>
                    <a:ext uri="{9D8B030D-6E8A-4147-A177-3AD203B41FA5}">
                      <a16:colId xmlns:a16="http://schemas.microsoft.com/office/drawing/2014/main" val="1870882519"/>
                    </a:ext>
                  </a:extLst>
                </a:gridCol>
                <a:gridCol w="2372007">
                  <a:extLst>
                    <a:ext uri="{9D8B030D-6E8A-4147-A177-3AD203B41FA5}">
                      <a16:colId xmlns:a16="http://schemas.microsoft.com/office/drawing/2014/main" val="4132232390"/>
                    </a:ext>
                  </a:extLst>
                </a:gridCol>
              </a:tblGrid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AHW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LgBestMod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1803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53698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Objektart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  <a:p>
                      <a:pPr marL="36000" algn="l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Löschwasserentnahmestelle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UP_Loeschwasserentnahmestelle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UP_Loeschwasserentnahmestelle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33245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GeoTyp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Punkt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7419"/>
                  </a:ext>
                </a:extLst>
              </a:tr>
              <a:tr h="2322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Anschlussstutzen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8095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altLang="de-DE" sz="12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Baujahr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31200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34627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Bezeichnung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4006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Dokumenten-Planbezug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3384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Eigentümer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62065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Einzugsgebiet</a:t>
                      </a:r>
                      <a:r>
                        <a:rPr lang="de-DE" sz="12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Gebäude)</a:t>
                      </a:r>
                      <a:endParaRPr lang="de-DE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LdV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-Links (Dokumentenverwaltung)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600289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Höhe Sohle</a:t>
                      </a:r>
                      <a:endParaRPr lang="de-DE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922326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Höhe WSP</a:t>
                      </a:r>
                      <a:endParaRPr lang="de-DE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689888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b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kumimoji="0" lang="de-DE" alt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Status</a:t>
                      </a:r>
                      <a:b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altLang="de-DE" sz="12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LA_StatusTypEinfach</a:t>
                      </a: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471972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Verantwortlichkeit</a:t>
                      </a:r>
                    </a:p>
                    <a:p>
                      <a:pPr marL="36000" algn="l" fontAlgn="b">
                        <a:spcBef>
                          <a:spcPts val="300"/>
                        </a:spcBef>
                      </a:pPr>
                      <a:endParaRPr lang="de-DE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835584"/>
                  </a:ext>
                </a:extLst>
              </a:tr>
              <a:tr h="22200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VolumenLöschwasserspeicher</a:t>
                      </a:r>
                      <a:endParaRPr lang="de-DE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VolumenLöschwasserspeicher</a:t>
                      </a:r>
                      <a:endParaRPr lang="de-DE" sz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390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836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>
                <a:solidFill>
                  <a:srgbClr val="000099"/>
                </a:solidFill>
              </a:rPr>
              <a:t>„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Löschwasserentnahmestelle“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(2) 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58751"/>
            <a:ext cx="9144000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Erläuterungen 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Löschwasserentnahmestelle“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Objektart wurde neu eingeführt. Die Attribute der Objektart „Löschwasserspeicher“ wurden zu der Objektart übernommen.</a:t>
            </a:r>
          </a:p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Löschwasserentnahmestelle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Bislang war nur die Dokumentation des Löschwasserspeichers gemäß AHW vorgesehen. Im LgBestMod liegt dazu keine entsprechende Klasse vor, sondern in verschiedenen Klassen (z.B. "</a:t>
            </a:r>
            <a:r>
              <a:rPr lang="de-DE" altLang="de-DE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UF_Teich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", "</a:t>
            </a:r>
            <a:r>
              <a:rPr lang="de-DE" altLang="de-DE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UF_Zisterne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") kann das Volumen abgelegt werden. Erkannt werden kann der Löschwasserspeicher an der Löschwasserentnahmestelle, die innerhalb der entsprechenden Flächen liegt.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Attribute des Löschwasserspeichers können dabei für die Löschwasserentnahmestelle übernommen werden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Verzicht auf das Objekt „Löschwasserspeicher“ und die Einführung der Objektart „Löschwasserentnahmestelle“ ist abzustimmen.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494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</a:t>
            </a:r>
            <a:r>
              <a:rPr lang="de-DE" altLang="de-DE" sz="2400" b="0" dirty="0" err="1" smtClean="0">
                <a:solidFill>
                  <a:srgbClr val="000099"/>
                </a:solidFill>
              </a:rPr>
              <a:t>Umhausung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39556"/>
              </p:ext>
            </p:extLst>
          </p:nvPr>
        </p:nvGraphicFramePr>
        <p:xfrm>
          <a:off x="134754" y="1310376"/>
          <a:ext cx="8903367" cy="48571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777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2059807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694046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184935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136807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1657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Umhausung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57283"/>
                  </a:ext>
                </a:extLst>
              </a:tr>
              <a:tr h="18674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Ablauf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88758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Anlageneinzäunung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4125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Aufbauten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9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Baujahr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Bauwerkskanten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8367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Deckenkonstruktion</a:t>
                      </a: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750328"/>
                  </a:ext>
                </a:extLst>
              </a:tr>
              <a:tr h="245315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Dokumenten-Planbezug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174904"/>
                  </a:ext>
                </a:extLst>
              </a:tr>
              <a:tr h="16350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Eigentümer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933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Einbruchmeldesystem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664454"/>
                  </a:ext>
                </a:extLst>
              </a:tr>
              <a:tr h="134625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Einbruchshemmklasse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66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66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835430"/>
                  </a:ext>
                </a:extLst>
              </a:tr>
              <a:tr h="2927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Fabrikat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48026"/>
                  </a:ext>
                </a:extLst>
              </a:tr>
              <a:tr h="2927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Hersteller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511537"/>
                  </a:ext>
                </a:extLst>
              </a:tr>
              <a:tr h="2927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Lüftung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532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2111817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</a:t>
            </a:r>
            <a:r>
              <a:rPr lang="de-DE" altLang="de-DE" sz="2400" b="0" dirty="0" err="1" smtClean="0">
                <a:solidFill>
                  <a:srgbClr val="000099"/>
                </a:solidFill>
              </a:rPr>
              <a:t>Umhausung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 (2)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082864"/>
              </p:ext>
            </p:extLst>
          </p:nvPr>
        </p:nvGraphicFramePr>
        <p:xfrm>
          <a:off x="134754" y="1310376"/>
          <a:ext cx="8903367" cy="427161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777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2675823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973179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1742173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1684420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1657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Umhausung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57283"/>
                  </a:ext>
                </a:extLst>
              </a:tr>
              <a:tr h="18674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Fläche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Rauigkeit der Wand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88758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Schadensquote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4125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Schichtenaufbau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9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Schriftverkehr mit Aufsichtsbehörde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Schutzzone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Tragkonstruktion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8367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Verantwortlichkeit</a:t>
                      </a: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750328"/>
                  </a:ext>
                </a:extLst>
              </a:tr>
              <a:tr h="245315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Wandkonstruktion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174904"/>
                  </a:ext>
                </a:extLst>
              </a:tr>
              <a:tr h="16350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Wasserrechtliche Genehmigung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933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Zugangskontrolle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664454"/>
                  </a:ext>
                </a:extLst>
              </a:tr>
              <a:tr h="134625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Zulauf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66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66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835430"/>
                  </a:ext>
                </a:extLst>
              </a:tr>
              <a:tr h="29278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</a:rPr>
                        <a:t>Zustand (Schäden)</a:t>
                      </a:r>
                      <a:endParaRPr lang="de-DE" sz="1200" strike="noStrike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48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7142164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</a:t>
            </a:r>
            <a:r>
              <a:rPr lang="de-DE" altLang="de-DE" sz="2400" b="0" dirty="0" err="1" smtClean="0">
                <a:solidFill>
                  <a:srgbClr val="000099"/>
                </a:solidFill>
              </a:rPr>
              <a:t>Umhausung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(3) 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58751"/>
            <a:ext cx="9144000" cy="343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Erläuterungen 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err="1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Umhausung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Für die Objektart „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Umhausung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 liegt kein entsprechendes Objekt im LgBestMod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vor.</a:t>
            </a:r>
            <a:b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Auf eine Übernahme der Attribute der Objektart „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Umhausung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 für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das Bauteil „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Schacht“ wurde verzichtet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, da die Attribute eher auf eine bauliche Anlage (z.B. „Deckenkonstruktion“, „Einbruchmeldesystem“)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hinweisen.</a:t>
            </a:r>
            <a:b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Objektart „</a:t>
            </a:r>
            <a:r>
              <a:rPr lang="de-DE" altLang="de-DE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Umhausung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“ entspricht eher die allgemeine Objektklasse „</a:t>
            </a:r>
            <a:r>
              <a:rPr lang="de-DE" altLang="de-DE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BF_Gebaude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</a:p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Fragestellungen 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err="1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Umhausung</a:t>
            </a:r>
            <a:r>
              <a:rPr lang="de-DE" altLang="de-DE" sz="2000" b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Soll ein entsprechendes Objekt im LgBestMod eingeführt werden? Wie soll der Verweis erfolgen, wenn die „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Umhausung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 ein erfasstes Gebäude ist? 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3314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Löschungen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– Objektart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„Wasseraufbereitungsanlage“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56485"/>
              </p:ext>
            </p:extLst>
          </p:nvPr>
        </p:nvGraphicFramePr>
        <p:xfrm>
          <a:off x="134754" y="1310376"/>
          <a:ext cx="8903367" cy="204119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777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2059807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260909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406316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348563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1657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UP_Wasseraufbereitungsanlage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–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57283"/>
                  </a:ext>
                </a:extLst>
              </a:tr>
              <a:tr h="18674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88758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Bezeichnung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4125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MaxLeistungsfaehigkeit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9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Status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678440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Erläuterungen zur Objektart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Wasseraufbereitungsanlage“</a:t>
            </a:r>
            <a:endParaRPr lang="de-DE" altLang="de-DE" sz="2000" b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Objektklasse „Wasseraufbereitungsanlage“ wird zusammengefasst mit der Objektklasse „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UP_Wasserbehandlungsanlage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00391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(4)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424860"/>
              </p:ext>
            </p:extLst>
          </p:nvPr>
        </p:nvGraphicFramePr>
        <p:xfrm>
          <a:off x="134754" y="1310376"/>
          <a:ext cx="8903367" cy="308935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777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578543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732548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367815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396689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16577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Leitung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Leitung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UL_Wasserleitung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UL_Wasserleitung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57283"/>
                  </a:ext>
                </a:extLst>
              </a:tr>
              <a:tr h="186747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Straße, Lage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Straße, Lage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325280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Temperatur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Temperatur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Warmwasserleitung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Warmwasserleitung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4125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Verbindungsart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Verbindungsart“)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Verbindungsart</a:t>
                      </a:r>
                      <a:b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sz="1200" i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Verbindungsart</a:t>
                      </a: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Verbindungsart</a:t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LA_WasserltgVerbindungsart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Verbindungsart</a:t>
                      </a:r>
                      <a:b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(„</a:t>
                      </a:r>
                      <a:r>
                        <a:rPr lang="de-DE" altLang="de-DE" sz="1200" b="0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LA_WasserltgVerbindungsart</a:t>
                      </a: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9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Verlegeart</a:t>
                      </a: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Verlegefirma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Verlegefirma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buClr>
                          <a:srgbClr val="000099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b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(„</a:t>
                      </a:r>
                      <a:r>
                        <a:rPr lang="de-DE" sz="1200" i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 (</a:t>
                      </a:r>
                      <a:r>
                        <a:rPr lang="de-DE" sz="1200" i="1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LA_Wasserqualitaet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Wasserqualität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200" i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LA_Wasserqualitaet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8367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Zustand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Zustand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750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1197801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Unklare Zuordnungen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204885"/>
              </p:ext>
            </p:extLst>
          </p:nvPr>
        </p:nvGraphicFramePr>
        <p:xfrm>
          <a:off x="134754" y="1310376"/>
          <a:ext cx="8903367" cy="306205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777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366788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357162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627697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723948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16577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UP_KKSPunktWasserversorgung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UP_KKSPunktWasserversorgung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57283"/>
                  </a:ext>
                </a:extLst>
              </a:tr>
              <a:tr h="251744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344130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88758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UP_MerksteinWasserversorgung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UP_MerksteinWasserversorgung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4125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9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Objektart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UP_SchilderpfahlWasserversorgung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spcBef>
                          <a:spcPts val="300"/>
                        </a:spcBef>
                        <a:buClr>
                          <a:srgbClr val="000099"/>
                        </a:buClr>
                      </a:pPr>
                      <a:r>
                        <a:rPr lang="de-DE" altLang="de-DE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UP_SchilderpfahlWasserversorgung</a:t>
                      </a:r>
                      <a:endParaRPr lang="de-DE" altLang="de-DE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138668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GeoTyp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Punkt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4587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360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Attribute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altLang="de-DE" sz="1200" b="0" dirty="0" smtClean="0">
                        <a:latin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Bemerkung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6394906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4557568"/>
            <a:ext cx="91440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Erläuterungen</a:t>
            </a:r>
          </a:p>
          <a:p>
            <a:pPr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●"/>
            </a:pP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Objektklassen „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UP_KKSPunktWasserversorgung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“, 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UP_MerksteinWasserversorgung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 und </a:t>
            </a:r>
            <a:r>
              <a:rPr lang="de-DE" alt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UP_SchilderpfahlWasserversorgung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 können keiner Objektart der AHW zugeordnet werden.</a:t>
            </a:r>
            <a:endParaRPr lang="de-DE" alt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201917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5" name="Text Box 3"/>
          <p:cNvSpPr txBox="1">
            <a:spLocks noChangeArrowheads="1"/>
          </p:cNvSpPr>
          <p:nvPr/>
        </p:nvSpPr>
        <p:spPr bwMode="auto">
          <a:xfrm>
            <a:off x="0" y="4059238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3200" b="0">
                <a:solidFill>
                  <a:srgbClr val="000099"/>
                </a:solidFill>
              </a:rPr>
              <a:t>Vielen Dank für Ihre Aufmerksamkeit</a:t>
            </a:r>
            <a:endParaRPr lang="de-DE" altLang="de-DE" sz="3200" b="0">
              <a:solidFill>
                <a:srgbClr val="1A2396"/>
              </a:solidFill>
            </a:endParaRPr>
          </a:p>
        </p:txBody>
      </p:sp>
      <p:pic>
        <p:nvPicPr>
          <p:cNvPr id="3256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66988"/>
            <a:ext cx="2517775" cy="89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15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04925"/>
            <a:ext cx="9144000" cy="1585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9750" indent="-2698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1700" indent="-1825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1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Fragestellungen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</a:rPr>
              <a:t>zur </a:t>
            </a:r>
            <a:r>
              <a:rPr lang="de-DE" altLang="de-DE" sz="2000" b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Objektart „Leitung“</a:t>
            </a:r>
          </a:p>
          <a:p>
            <a:pPr marL="555625" indent="-285750">
              <a:spcBef>
                <a:spcPts val="600"/>
              </a:spcBef>
              <a:buClr>
                <a:srgbClr val="FF0000"/>
              </a:buClr>
              <a:buFontTx/>
              <a:buChar char="?"/>
            </a:pPr>
            <a:r>
              <a:rPr lang="de-DE" altLang="de-DE" sz="1800" b="0" dirty="0" smtClean="0">
                <a:latin typeface="Arial" panose="020B0604020202020204" pitchFamily="34" charset="0"/>
              </a:rPr>
              <a:t>Im LgBestMod kann das Attribut „</a:t>
            </a:r>
            <a:r>
              <a:rPr lang="de-DE" alt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Warmwasserleitung“ mit den Werten „Ja“ / „Nein“ belegt werden</a:t>
            </a:r>
            <a:r>
              <a:rPr lang="de-DE" altLang="de-DE" sz="1800" b="0" dirty="0" smtClean="0">
                <a:latin typeface="Arial" panose="020B0604020202020204" pitchFamily="34" charset="0"/>
              </a:rPr>
              <a:t>. Für das entsprechende Attribut in AHW („Temperatur“) ist keine Eingabe definiert. Hier ist zu definieren, wie das Attribut genutzt werden soll</a:t>
            </a:r>
            <a:r>
              <a:rPr lang="de-DE" altLang="de-DE" sz="1800" b="0" dirty="0" smtClean="0">
                <a:latin typeface="Arial" panose="020B0604020202020204" pitchFamily="34" charset="0"/>
              </a:rPr>
              <a:t>.</a:t>
            </a:r>
            <a:br>
              <a:rPr lang="de-DE" altLang="de-DE" sz="1800" b="0" dirty="0" smtClean="0">
                <a:latin typeface="Arial" panose="020B0604020202020204" pitchFamily="34" charset="0"/>
              </a:rPr>
            </a:br>
            <a:r>
              <a:rPr lang="de-DE" altLang="de-DE" sz="1800" b="0" dirty="0" smtClean="0">
                <a:latin typeface="Arial" panose="020B0604020202020204" pitchFamily="34" charset="0"/>
              </a:rPr>
              <a:t>(siehe auch die Fragestellungen zu den Attributwerten des Attributs „Funktion“)</a:t>
            </a:r>
            <a:endParaRPr lang="de-DE" altLang="de-DE" sz="1800" b="0" dirty="0" smtClean="0">
              <a:latin typeface="Arial" panose="020B0604020202020204" pitchFamily="34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(5)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755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95250" y="1192213"/>
            <a:ext cx="287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110517"/>
              </p:ext>
            </p:extLst>
          </p:nvPr>
        </p:nvGraphicFramePr>
        <p:xfrm>
          <a:off x="134754" y="1310376"/>
          <a:ext cx="8903367" cy="417947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10652">
                  <a:extLst>
                    <a:ext uri="{9D8B030D-6E8A-4147-A177-3AD203B41FA5}">
                      <a16:colId xmlns:a16="http://schemas.microsoft.com/office/drawing/2014/main" val="3299752378"/>
                    </a:ext>
                  </a:extLst>
                </a:gridCol>
                <a:gridCol w="1491916">
                  <a:extLst>
                    <a:ext uri="{9D8B030D-6E8A-4147-A177-3AD203B41FA5}">
                      <a16:colId xmlns:a16="http://schemas.microsoft.com/office/drawing/2014/main" val="2651628692"/>
                    </a:ext>
                  </a:extLst>
                </a:gridCol>
                <a:gridCol w="1636295">
                  <a:extLst>
                    <a:ext uri="{9D8B030D-6E8A-4147-A177-3AD203B41FA5}">
                      <a16:colId xmlns:a16="http://schemas.microsoft.com/office/drawing/2014/main" val="1992818009"/>
                    </a:ext>
                  </a:extLst>
                </a:gridCol>
                <a:gridCol w="2406316">
                  <a:extLst>
                    <a:ext uri="{9D8B030D-6E8A-4147-A177-3AD203B41FA5}">
                      <a16:colId xmlns:a16="http://schemas.microsoft.com/office/drawing/2014/main" val="2789720093"/>
                    </a:ext>
                  </a:extLst>
                </a:gridCol>
                <a:gridCol w="2358188">
                  <a:extLst>
                    <a:ext uri="{9D8B030D-6E8A-4147-A177-3AD203B41FA5}">
                      <a16:colId xmlns:a16="http://schemas.microsoft.com/office/drawing/2014/main" val="141909802"/>
                    </a:ext>
                  </a:extLst>
                </a:gridCol>
              </a:tblGrid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AHW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LgBestMod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68320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78804"/>
                  </a:ext>
                </a:extLst>
              </a:tr>
              <a:tr h="256565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Werteliste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Aussenschutz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Aussenschutz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LA_WasserleitungAussenschutz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LA_WasserleitungAussenschutz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955166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Attributwerte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bituminöse Umhüllung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bituminöse Umhüllung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bituminöse Umhüllung für den Außenschutz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bituminöse Umhüllung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26461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doppelte bituminöse Umhüllung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doppelte bituminöse Umhüllung für den Außenschutz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doppelte bituminöse Umhüllung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905369"/>
                  </a:ext>
                </a:extLst>
              </a:tr>
              <a:tr h="228626">
                <a:tc>
                  <a:txBody>
                    <a:bodyPr/>
                    <a:lstStyle/>
                    <a:p>
                      <a:pPr marL="0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Kunststoffumhüllung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Kunststoffumhüllung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Kunststoffumhüllung für den Außenschutz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Kunststoffumhüllung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98579"/>
                  </a:ext>
                </a:extLst>
              </a:tr>
              <a:tr h="325280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Zementmörtel-umhüllung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Zementmörtel-umhüllung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Zementmörtelumhüllung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4125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Verzinkung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Verzinkung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alt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de-DE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Verzinkung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96053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Polyethylen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Polyethylen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65519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Polyurethan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Polyurethan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Polyurethan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38917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Kunststoffbeschichtung auf Epoxidharzbasis (EKB)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Kunststoffbeschichtung auf Epoxidharzbasis (EKB)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Kunststoffbeschichtung auf Epoxidharzbasis (EKB)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83672"/>
                  </a:ext>
                </a:extLst>
              </a:tr>
              <a:tr h="280121">
                <a:tc>
                  <a:txBody>
                    <a:bodyPr/>
                    <a:lstStyle/>
                    <a:p>
                      <a:pPr marL="0" algn="l">
                        <a:spcBef>
                          <a:spcPts val="300"/>
                        </a:spcBef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kein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Aussenschutz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kein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Aussenschutz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99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alt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  <a:endParaRPr kumimoji="0" lang="de-DE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b">
                        <a:spcBef>
                          <a:spcPts val="300"/>
                        </a:spcBef>
                      </a:pPr>
                      <a:r>
                        <a:rPr lang="de-DE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kein </a:t>
                      </a:r>
                      <a:r>
                        <a:rPr lang="de-DE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Aussenschutz</a:t>
                      </a:r>
                      <a:endParaRPr lang="de-DE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750328"/>
                  </a:ext>
                </a:extLst>
              </a:tr>
            </a:tbl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663575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2400" b="0" dirty="0" smtClean="0">
                <a:solidFill>
                  <a:srgbClr val="000099"/>
                </a:solidFill>
              </a:rPr>
              <a:t>Erweiterungen – Objektart „Leitung“ – Wertelisten </a:t>
            </a:r>
            <a:r>
              <a:rPr lang="de-DE" altLang="de-DE" sz="2400" b="0" dirty="0" smtClean="0">
                <a:solidFill>
                  <a:srgbClr val="000099"/>
                </a:solidFill>
              </a:rPr>
              <a:t>(1)</a:t>
            </a:r>
            <a:endParaRPr lang="de-DE" altLang="de-DE" sz="2400" b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13470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5573</Words>
  <Application>Microsoft Office PowerPoint</Application>
  <PresentationFormat>Bildschirmpräsentation (4:3)</PresentationFormat>
  <Paragraphs>2912</Paragraphs>
  <Slides>71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71</vt:i4>
      </vt:variant>
    </vt:vector>
  </HeadingPairs>
  <TitlesOfParts>
    <vt:vector size="75" baseType="lpstr">
      <vt:lpstr>Arial</vt:lpstr>
      <vt:lpstr>Times New Roman</vt:lpstr>
      <vt:lpstr>Wingdings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RMK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Stefanie Weiß</dc:creator>
  <cp:keywords/>
  <cp:lastModifiedBy>Stefanie Weiß</cp:lastModifiedBy>
  <cp:revision>1084</cp:revision>
  <cp:lastPrinted>2017-10-13T10:13:13Z</cp:lastPrinted>
  <dcterms:created xsi:type="dcterms:W3CDTF">1999-02-15T15:25:08Z</dcterms:created>
  <dcterms:modified xsi:type="dcterms:W3CDTF">2017-10-23T16:10:11Z</dcterms:modified>
</cp:coreProperties>
</file>