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7" r:id="rId3"/>
    <p:sldId id="261" r:id="rId4"/>
    <p:sldId id="262" r:id="rId5"/>
    <p:sldId id="256" r:id="rId6"/>
    <p:sldId id="257" r:id="rId7"/>
    <p:sldId id="258" r:id="rId8"/>
    <p:sldId id="259" r:id="rId9"/>
    <p:sldId id="268" r:id="rId10"/>
    <p:sldId id="265" r:id="rId11"/>
    <p:sldId id="264" r:id="rId12"/>
    <p:sldId id="263" r:id="rId13"/>
    <p:sldId id="266"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p:cViewPr varScale="1">
        <p:scale>
          <a:sx n="100" d="100"/>
          <a:sy n="100" d="100"/>
        </p:scale>
        <p:origin x="96" y="3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9C82CA3F-141E-4E00-826A-9233A18F2970}" type="datetimeFigureOut">
              <a:rPr lang="de-DE" smtClean="0"/>
              <a:t>08.10.2021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2087407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C82CA3F-141E-4E00-826A-9233A18F2970}" type="datetimeFigureOut">
              <a:rPr lang="de-DE" smtClean="0"/>
              <a:t>08.10.2021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58856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C82CA3F-141E-4E00-826A-9233A18F2970}" type="datetimeFigureOut">
              <a:rPr lang="de-DE" smtClean="0"/>
              <a:t>08.10.2021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414902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C82CA3F-141E-4E00-826A-9233A18F2970}" type="datetimeFigureOut">
              <a:rPr lang="de-DE" smtClean="0"/>
              <a:t>08.10.2021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1807740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9C82CA3F-141E-4E00-826A-9233A18F2970}" type="datetimeFigureOut">
              <a:rPr lang="de-DE" smtClean="0"/>
              <a:t>08.10.2021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1580279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C82CA3F-141E-4E00-826A-9233A18F2970}" type="datetimeFigureOut">
              <a:rPr lang="de-DE" smtClean="0"/>
              <a:t>08.10.2021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2830902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C82CA3F-141E-4E00-826A-9233A18F2970}" type="datetimeFigureOut">
              <a:rPr lang="de-DE" smtClean="0"/>
              <a:t>08.10.2021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3966925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9C82CA3F-141E-4E00-826A-9233A18F2970}" type="datetimeFigureOut">
              <a:rPr lang="de-DE" smtClean="0"/>
              <a:t>08.10.2021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1203269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C82CA3F-141E-4E00-826A-9233A18F2970}" type="datetimeFigureOut">
              <a:rPr lang="de-DE" smtClean="0"/>
              <a:t>08.10.2021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EFF152F-8AE4-4C3B-AA30-3BEFADE07225}" type="slidenum">
              <a:rPr lang="de-DE" smtClean="0"/>
              <a:t>‹Nr.›</a:t>
            </a:fld>
            <a:endParaRPr lang="de-DE" dirty="0"/>
          </a:p>
        </p:txBody>
      </p:sp>
    </p:spTree>
    <p:extLst>
      <p:ext uri="{BB962C8B-B14F-4D97-AF65-F5344CB8AC3E}">
        <p14:creationId xmlns:p14="http://schemas.microsoft.com/office/powerpoint/2010/main" val="1048893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C82CA3F-141E-4E00-826A-9233A18F2970}" type="datetimeFigureOut">
              <a:rPr lang="de-DE" smtClean="0"/>
              <a:t>08.10.2021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311246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9C82CA3F-141E-4E00-826A-9233A18F2970}" type="datetimeFigureOut">
              <a:rPr lang="de-DE" smtClean="0"/>
              <a:t>08.10.2021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EFF152F-8AE4-4C3B-AA30-3BEFADE07225}" type="slidenum">
              <a:rPr lang="de-DE" smtClean="0"/>
              <a:t>‹Nr.›</a:t>
            </a:fld>
            <a:endParaRPr lang="de-DE"/>
          </a:p>
        </p:txBody>
      </p:sp>
    </p:spTree>
    <p:extLst>
      <p:ext uri="{BB962C8B-B14F-4D97-AF65-F5344CB8AC3E}">
        <p14:creationId xmlns:p14="http://schemas.microsoft.com/office/powerpoint/2010/main" val="843669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2CA3F-141E-4E00-826A-9233A18F2970}" type="datetimeFigureOut">
              <a:rPr lang="de-DE" smtClean="0"/>
              <a:t>08.10.2021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FF152F-8AE4-4C3B-AA30-3BEFADE07225}" type="slidenum">
              <a:rPr lang="de-DE" smtClean="0"/>
              <a:t>‹Nr.›</a:t>
            </a:fld>
            <a:endParaRPr lang="de-DE"/>
          </a:p>
        </p:txBody>
      </p:sp>
    </p:spTree>
    <p:extLst>
      <p:ext uri="{BB962C8B-B14F-4D97-AF65-F5344CB8AC3E}">
        <p14:creationId xmlns:p14="http://schemas.microsoft.com/office/powerpoint/2010/main" val="3432192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5.emf"/><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liegenschaftsbestandsmodell.d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emf"/><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30514" y="1088571"/>
            <a:ext cx="5572679" cy="1846659"/>
          </a:xfrm>
          <a:prstGeom prst="rect">
            <a:avLst/>
          </a:prstGeom>
          <a:noFill/>
        </p:spPr>
        <p:txBody>
          <a:bodyPr wrap="none" rtlCol="0">
            <a:spAutoFit/>
          </a:bodyPr>
          <a:lstStyle/>
          <a:p>
            <a:r>
              <a:rPr lang="de-DE" sz="2400" b="1" dirty="0" smtClean="0"/>
              <a:t>Unterteilung der Löschwasserquellen</a:t>
            </a:r>
          </a:p>
          <a:p>
            <a:r>
              <a:rPr lang="de-DE" dirty="0" smtClean="0"/>
              <a:t>Offen, </a:t>
            </a:r>
            <a:r>
              <a:rPr lang="de-DE" dirty="0" err="1" smtClean="0"/>
              <a:t>ungenormt</a:t>
            </a:r>
            <a:r>
              <a:rPr lang="de-DE" dirty="0" smtClean="0"/>
              <a:t> </a:t>
            </a:r>
            <a:r>
              <a:rPr lang="de-DE" dirty="0" smtClean="0">
                <a:sym typeface="Wingdings" panose="05000000000000000000" pitchFamily="2" charset="2"/>
              </a:rPr>
              <a:t> Wasserbecken, natürliche Gewässer</a:t>
            </a:r>
            <a:endParaRPr lang="de-DE" dirty="0" smtClean="0"/>
          </a:p>
          <a:p>
            <a:r>
              <a:rPr lang="de-DE" dirty="0" smtClean="0"/>
              <a:t>Offen, genormt </a:t>
            </a:r>
            <a:r>
              <a:rPr lang="de-DE" dirty="0" smtClean="0">
                <a:sym typeface="Wingdings" panose="05000000000000000000" pitchFamily="2" charset="2"/>
              </a:rPr>
              <a:t> Löschwasserteich </a:t>
            </a:r>
            <a:endParaRPr lang="de-DE" dirty="0" smtClean="0"/>
          </a:p>
          <a:p>
            <a:r>
              <a:rPr lang="de-DE" dirty="0" smtClean="0"/>
              <a:t>Geschlossen </a:t>
            </a:r>
            <a:r>
              <a:rPr lang="de-DE" dirty="0" smtClean="0">
                <a:sym typeface="Wingdings" panose="05000000000000000000" pitchFamily="2" charset="2"/>
              </a:rPr>
              <a:t> Wasserbehälter, Zisternen</a:t>
            </a:r>
          </a:p>
          <a:p>
            <a:r>
              <a:rPr lang="de-DE" dirty="0" smtClean="0">
                <a:sym typeface="Wingdings" panose="05000000000000000000" pitchFamily="2" charset="2"/>
              </a:rPr>
              <a:t>Geschlossen, genormt  Wasserbehälter</a:t>
            </a:r>
          </a:p>
          <a:p>
            <a:r>
              <a:rPr lang="de-DE" dirty="0" smtClean="0">
                <a:sym typeface="Wingdings" panose="05000000000000000000" pitchFamily="2" charset="2"/>
              </a:rPr>
              <a:t>Sonstig, genormt  Löschwasserbrunnen</a:t>
            </a:r>
            <a:endParaRPr lang="de-DE" dirty="0"/>
          </a:p>
        </p:txBody>
      </p:sp>
      <p:sp>
        <p:nvSpPr>
          <p:cNvPr id="3" name="Rechteck 2"/>
          <p:cNvSpPr/>
          <p:nvPr/>
        </p:nvSpPr>
        <p:spPr>
          <a:xfrm>
            <a:off x="1030514" y="3534938"/>
            <a:ext cx="5239577" cy="1754326"/>
          </a:xfrm>
          <a:prstGeom prst="rect">
            <a:avLst/>
          </a:prstGeom>
        </p:spPr>
        <p:txBody>
          <a:bodyPr wrap="square">
            <a:spAutoFit/>
          </a:bodyPr>
          <a:lstStyle/>
          <a:p>
            <a:r>
              <a:rPr lang="de-DE" b="1" dirty="0" err="1" smtClean="0">
                <a:effectLst/>
              </a:rPr>
              <a:t>PP_Zeichen­Loeschwasserteich</a:t>
            </a:r>
            <a:r>
              <a:rPr lang="de-DE" b="1" dirty="0" smtClean="0">
                <a:effectLst/>
              </a:rPr>
              <a:t>:</a:t>
            </a:r>
          </a:p>
          <a:p>
            <a:r>
              <a:rPr lang="de-DE" dirty="0" smtClean="0"/>
              <a:t>Nur zu verwenden für genormte offene Gewässer, d.h. künstlich angelegte Löschwasserteiche, die über eine fest definierte Löschwasserentnahmemenge verfügen.</a:t>
            </a:r>
          </a:p>
          <a:p>
            <a:r>
              <a:rPr lang="de-DE" dirty="0" smtClean="0"/>
              <a:t>Das Piktogramm ist neben die Entnahmestelle(n) (</a:t>
            </a:r>
            <a:r>
              <a:rPr lang="de-DE" dirty="0" err="1" smtClean="0"/>
              <a:t>UP_Sauganschluss</a:t>
            </a:r>
            <a:r>
              <a:rPr lang="de-DE" dirty="0" smtClean="0"/>
              <a:t>*) zu platzieren. </a:t>
            </a:r>
            <a:endParaRPr lang="de-DE" dirty="0"/>
          </a:p>
        </p:txBody>
      </p:sp>
      <p:sp>
        <p:nvSpPr>
          <p:cNvPr id="5" name="Rechteck 4"/>
          <p:cNvSpPr/>
          <p:nvPr/>
        </p:nvSpPr>
        <p:spPr>
          <a:xfrm>
            <a:off x="6270091" y="3534938"/>
            <a:ext cx="5239577" cy="923330"/>
          </a:xfrm>
          <a:prstGeom prst="rect">
            <a:avLst/>
          </a:prstGeom>
        </p:spPr>
        <p:txBody>
          <a:bodyPr wrap="square">
            <a:spAutoFit/>
          </a:bodyPr>
          <a:lstStyle/>
          <a:p>
            <a:r>
              <a:rPr lang="de-DE" b="1" dirty="0" err="1" smtClean="0">
                <a:effectLst/>
              </a:rPr>
              <a:t>PP_Zeichen­Loeschwasserbrunnen</a:t>
            </a:r>
            <a:r>
              <a:rPr lang="de-DE" b="1" dirty="0" smtClean="0">
                <a:effectLst/>
              </a:rPr>
              <a:t>:</a:t>
            </a:r>
          </a:p>
          <a:p>
            <a:r>
              <a:rPr lang="de-DE" dirty="0" smtClean="0"/>
              <a:t>Das Piktogramm ist neben die Entnahmestelle (</a:t>
            </a:r>
            <a:r>
              <a:rPr lang="de-DE" dirty="0" err="1" smtClean="0"/>
              <a:t>UP_Sauganschluss</a:t>
            </a:r>
            <a:r>
              <a:rPr lang="de-DE" dirty="0" smtClean="0"/>
              <a:t>*) zu platzieren. </a:t>
            </a:r>
            <a:endParaRPr lang="de-DE" dirty="0"/>
          </a:p>
        </p:txBody>
      </p:sp>
      <p:sp>
        <p:nvSpPr>
          <p:cNvPr id="6" name="Rechteck 5"/>
          <p:cNvSpPr/>
          <p:nvPr/>
        </p:nvSpPr>
        <p:spPr>
          <a:xfrm>
            <a:off x="1030514" y="5603725"/>
            <a:ext cx="5239577" cy="923330"/>
          </a:xfrm>
          <a:prstGeom prst="rect">
            <a:avLst/>
          </a:prstGeom>
        </p:spPr>
        <p:txBody>
          <a:bodyPr wrap="square">
            <a:spAutoFit/>
          </a:bodyPr>
          <a:lstStyle/>
          <a:p>
            <a:r>
              <a:rPr lang="de-DE" b="1" dirty="0" err="1" smtClean="0">
                <a:effectLst/>
              </a:rPr>
              <a:t>PP_Zeichen­Loeschwasserbehaelter­Unterirdisch</a:t>
            </a:r>
            <a:r>
              <a:rPr lang="de-DE" b="1" dirty="0" smtClean="0">
                <a:effectLst/>
              </a:rPr>
              <a:t>:</a:t>
            </a:r>
          </a:p>
          <a:p>
            <a:r>
              <a:rPr lang="de-DE" dirty="0" smtClean="0"/>
              <a:t>Das Piktogramm ist neben die Entnahmestelle(n) (</a:t>
            </a:r>
            <a:r>
              <a:rPr lang="de-DE" dirty="0" err="1" smtClean="0"/>
              <a:t>UP_Sauganschluss</a:t>
            </a:r>
            <a:r>
              <a:rPr lang="de-DE" dirty="0" smtClean="0"/>
              <a:t>*) zu platzieren. </a:t>
            </a:r>
            <a:endParaRPr lang="de-DE" dirty="0"/>
          </a:p>
        </p:txBody>
      </p:sp>
      <p:sp>
        <p:nvSpPr>
          <p:cNvPr id="7" name="Rechteck 6"/>
          <p:cNvSpPr/>
          <p:nvPr/>
        </p:nvSpPr>
        <p:spPr>
          <a:xfrm>
            <a:off x="6270091" y="5603725"/>
            <a:ext cx="5239577" cy="923330"/>
          </a:xfrm>
          <a:prstGeom prst="rect">
            <a:avLst/>
          </a:prstGeom>
        </p:spPr>
        <p:txBody>
          <a:bodyPr wrap="square">
            <a:spAutoFit/>
          </a:bodyPr>
          <a:lstStyle/>
          <a:p>
            <a:r>
              <a:rPr lang="de-DE" b="1" dirty="0" err="1" smtClean="0">
                <a:effectLst/>
              </a:rPr>
              <a:t>PP_Zeichen­Loeschwasserbehaelter­Oberirdisch</a:t>
            </a:r>
            <a:r>
              <a:rPr lang="de-DE" b="1" dirty="0" smtClean="0">
                <a:effectLst/>
              </a:rPr>
              <a:t>:</a:t>
            </a:r>
          </a:p>
          <a:p>
            <a:r>
              <a:rPr lang="de-DE" dirty="0" smtClean="0"/>
              <a:t>Das Piktogramm ist neben die Entnahmestelle(n) (</a:t>
            </a:r>
            <a:r>
              <a:rPr lang="de-DE" dirty="0" err="1" smtClean="0"/>
              <a:t>UP_Sauganschluss</a:t>
            </a:r>
            <a:r>
              <a:rPr lang="de-DE" dirty="0" smtClean="0"/>
              <a:t>*) zu platzieren. </a:t>
            </a:r>
            <a:endParaRPr lang="de-DE" dirty="0"/>
          </a:p>
        </p:txBody>
      </p:sp>
      <p:sp>
        <p:nvSpPr>
          <p:cNvPr id="8" name="Textfeld 7"/>
          <p:cNvSpPr txBox="1"/>
          <p:nvPr/>
        </p:nvSpPr>
        <p:spPr>
          <a:xfrm>
            <a:off x="6781800" y="1645597"/>
            <a:ext cx="4727867" cy="830997"/>
          </a:xfrm>
          <a:prstGeom prst="rect">
            <a:avLst/>
          </a:prstGeom>
          <a:noFill/>
        </p:spPr>
        <p:txBody>
          <a:bodyPr wrap="square" rtlCol="0">
            <a:spAutoFit/>
          </a:bodyPr>
          <a:lstStyle/>
          <a:p>
            <a:r>
              <a:rPr lang="de-DE" sz="1200" dirty="0" smtClean="0"/>
              <a:t>Zum Abgleich mit der Schriftgröße, die im Piktogramm abzubilden ist:</a:t>
            </a:r>
          </a:p>
          <a:p>
            <a:r>
              <a:rPr lang="de-DE" sz="1200" dirty="0" smtClean="0"/>
              <a:t>Typische Löschwassermengen:</a:t>
            </a:r>
          </a:p>
          <a:p>
            <a:r>
              <a:rPr lang="de-DE" sz="1200" dirty="0" smtClean="0"/>
              <a:t>Löschwasserteich: 1000m³</a:t>
            </a:r>
          </a:p>
          <a:p>
            <a:r>
              <a:rPr lang="de-DE" sz="1200" dirty="0" smtClean="0"/>
              <a:t>Behälter: typisch 24m³ 48m³ bis max. 196m³</a:t>
            </a:r>
            <a:endParaRPr lang="de-DE" sz="1200" dirty="0"/>
          </a:p>
        </p:txBody>
      </p:sp>
      <p:sp>
        <p:nvSpPr>
          <p:cNvPr id="4" name="Textfeld 3"/>
          <p:cNvSpPr txBox="1"/>
          <p:nvPr/>
        </p:nvSpPr>
        <p:spPr>
          <a:xfrm>
            <a:off x="1030514" y="3049323"/>
            <a:ext cx="8388450" cy="369332"/>
          </a:xfrm>
          <a:prstGeom prst="rect">
            <a:avLst/>
          </a:prstGeom>
          <a:noFill/>
        </p:spPr>
        <p:txBody>
          <a:bodyPr wrap="none" rtlCol="0">
            <a:spAutoFit/>
          </a:bodyPr>
          <a:lstStyle/>
          <a:p>
            <a:r>
              <a:rPr lang="de-DE" b="1" i="1" dirty="0" smtClean="0"/>
              <a:t>Nur die genormten Quellen werden über ein Brandschutzpiktogramm hervorgehoben.</a:t>
            </a:r>
            <a:endParaRPr lang="de-DE" b="1" i="1" dirty="0"/>
          </a:p>
        </p:txBody>
      </p:sp>
    </p:spTree>
    <p:extLst>
      <p:ext uri="{BB962C8B-B14F-4D97-AF65-F5344CB8AC3E}">
        <p14:creationId xmlns:p14="http://schemas.microsoft.com/office/powerpoint/2010/main" val="1145696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690563" y="2176462"/>
            <a:ext cx="2152650" cy="2124075"/>
          </a:xfrm>
          <a:prstGeom prst="rect">
            <a:avLst/>
          </a:prstGeom>
        </p:spPr>
      </p:pic>
      <p:pic>
        <p:nvPicPr>
          <p:cNvPr id="5" name="Grafik 4"/>
          <p:cNvPicPr>
            <a:picLocks noChangeAspect="1"/>
          </p:cNvPicPr>
          <p:nvPr/>
        </p:nvPicPr>
        <p:blipFill>
          <a:blip r:embed="rId3"/>
          <a:stretch>
            <a:fillRect/>
          </a:stretch>
        </p:blipFill>
        <p:spPr>
          <a:xfrm>
            <a:off x="3090863" y="2147887"/>
            <a:ext cx="2152650" cy="2152650"/>
          </a:xfrm>
          <a:prstGeom prst="rect">
            <a:avLst/>
          </a:prstGeom>
        </p:spPr>
      </p:pic>
      <p:sp>
        <p:nvSpPr>
          <p:cNvPr id="6" name="Rechteck 5"/>
          <p:cNvSpPr/>
          <p:nvPr/>
        </p:nvSpPr>
        <p:spPr>
          <a:xfrm>
            <a:off x="5745064" y="2482334"/>
            <a:ext cx="2746714" cy="923330"/>
          </a:xfrm>
          <a:prstGeom prst="rect">
            <a:avLst/>
          </a:prstGeom>
        </p:spPr>
        <p:txBody>
          <a:bodyPr wrap="none">
            <a:spAutoFit/>
          </a:bodyPr>
          <a:lstStyle/>
          <a:p>
            <a:r>
              <a:rPr lang="de-DE" dirty="0" err="1" smtClean="0">
                <a:effectLst/>
              </a:rPr>
              <a:t>UP_Zeichen­Steigleitung</a:t>
            </a:r>
            <a:endParaRPr lang="de-DE" dirty="0" smtClean="0">
              <a:effectLst/>
            </a:endParaRPr>
          </a:p>
          <a:p>
            <a:pPr marL="285750" indent="-285750">
              <a:buFont typeface="Arial" panose="020B0604020202020204" pitchFamily="34" charset="0"/>
              <a:buChar char="•"/>
            </a:pPr>
            <a:r>
              <a:rPr lang="de-DE" dirty="0" smtClean="0"/>
              <a:t>Kreis kleiner</a:t>
            </a:r>
          </a:p>
          <a:p>
            <a:pPr marL="285750" indent="-285750">
              <a:buFont typeface="Arial" panose="020B0604020202020204" pitchFamily="34" charset="0"/>
              <a:buChar char="•"/>
            </a:pPr>
            <a:r>
              <a:rPr lang="de-DE" dirty="0" smtClean="0"/>
              <a:t>Umrandung zu mächtig</a:t>
            </a:r>
            <a:endParaRPr lang="de-DE" dirty="0"/>
          </a:p>
        </p:txBody>
      </p:sp>
      <p:pic>
        <p:nvPicPr>
          <p:cNvPr id="7" name="Grafik 6"/>
          <p:cNvPicPr>
            <a:picLocks noChangeAspect="1"/>
          </p:cNvPicPr>
          <p:nvPr/>
        </p:nvPicPr>
        <p:blipFill>
          <a:blip r:embed="rId4"/>
          <a:stretch>
            <a:fillRect/>
          </a:stretch>
        </p:blipFill>
        <p:spPr>
          <a:xfrm>
            <a:off x="690563" y="4433887"/>
            <a:ext cx="2152650" cy="2204396"/>
          </a:xfrm>
          <a:prstGeom prst="rect">
            <a:avLst/>
          </a:prstGeom>
        </p:spPr>
      </p:pic>
      <p:sp>
        <p:nvSpPr>
          <p:cNvPr id="8" name="Rechteck 7"/>
          <p:cNvSpPr/>
          <p:nvPr/>
        </p:nvSpPr>
        <p:spPr>
          <a:xfrm>
            <a:off x="3090863" y="4878426"/>
            <a:ext cx="5214937" cy="1200329"/>
          </a:xfrm>
          <a:prstGeom prst="rect">
            <a:avLst/>
          </a:prstGeom>
        </p:spPr>
        <p:txBody>
          <a:bodyPr wrap="square">
            <a:spAutoFit/>
          </a:bodyPr>
          <a:lstStyle/>
          <a:p>
            <a:r>
              <a:rPr lang="de-DE" dirty="0" err="1" smtClean="0">
                <a:effectLst/>
              </a:rPr>
              <a:t>UP_Zeichen­Loeschwassereinspeisung</a:t>
            </a:r>
            <a:endParaRPr lang="de-DE" dirty="0" smtClean="0">
              <a:effectLst/>
            </a:endParaRPr>
          </a:p>
          <a:p>
            <a:pPr marL="285750" indent="-285750">
              <a:buFont typeface="Arial" panose="020B0604020202020204" pitchFamily="34" charset="0"/>
              <a:buChar char="•"/>
            </a:pPr>
            <a:r>
              <a:rPr lang="de-DE" dirty="0" smtClean="0"/>
              <a:t>Signatur korrigieren</a:t>
            </a:r>
          </a:p>
          <a:p>
            <a:pPr marL="285750" indent="-285750">
              <a:buFont typeface="Arial" panose="020B0604020202020204" pitchFamily="34" charset="0"/>
              <a:buChar char="•"/>
            </a:pPr>
            <a:r>
              <a:rPr lang="de-DE" dirty="0" smtClean="0"/>
              <a:t>Neue Unterteilung nach Art-Attribut mit Buchstanden A, B, C, </a:t>
            </a:r>
            <a:r>
              <a:rPr lang="de-DE" dirty="0" err="1" smtClean="0"/>
              <a:t>unspezifiziert</a:t>
            </a:r>
            <a:r>
              <a:rPr lang="de-DE" dirty="0"/>
              <a:t> </a:t>
            </a:r>
            <a:r>
              <a:rPr lang="de-DE" dirty="0" smtClean="0"/>
              <a:t>(ohne Buchst.)</a:t>
            </a:r>
            <a:endParaRPr lang="de-DE" dirty="0"/>
          </a:p>
        </p:txBody>
      </p:sp>
      <p:pic>
        <p:nvPicPr>
          <p:cNvPr id="10" name="Grafik 9"/>
          <p:cNvPicPr>
            <a:picLocks noChangeAspect="1"/>
          </p:cNvPicPr>
          <p:nvPr/>
        </p:nvPicPr>
        <p:blipFill>
          <a:blip r:embed="rId5"/>
          <a:stretch>
            <a:fillRect/>
          </a:stretch>
        </p:blipFill>
        <p:spPr>
          <a:xfrm>
            <a:off x="9944663" y="4780446"/>
            <a:ext cx="1933783" cy="1857837"/>
          </a:xfrm>
          <a:prstGeom prst="rect">
            <a:avLst/>
          </a:prstGeom>
        </p:spPr>
      </p:pic>
      <p:pic>
        <p:nvPicPr>
          <p:cNvPr id="11" name="Grafik 10"/>
          <p:cNvPicPr>
            <a:picLocks noChangeAspect="1"/>
          </p:cNvPicPr>
          <p:nvPr/>
        </p:nvPicPr>
        <p:blipFill>
          <a:blip r:embed="rId6"/>
          <a:stretch>
            <a:fillRect/>
          </a:stretch>
        </p:blipFill>
        <p:spPr>
          <a:xfrm>
            <a:off x="9944663" y="2585094"/>
            <a:ext cx="1681641" cy="1715443"/>
          </a:xfrm>
          <a:prstGeom prst="rect">
            <a:avLst/>
          </a:prstGeom>
        </p:spPr>
      </p:pic>
      <p:sp>
        <p:nvSpPr>
          <p:cNvPr id="12" name="Textfeld 11"/>
          <p:cNvSpPr txBox="1"/>
          <p:nvPr/>
        </p:nvSpPr>
        <p:spPr>
          <a:xfrm>
            <a:off x="849597" y="404665"/>
            <a:ext cx="2338589" cy="461665"/>
          </a:xfrm>
          <a:prstGeom prst="rect">
            <a:avLst/>
          </a:prstGeom>
          <a:noFill/>
        </p:spPr>
        <p:txBody>
          <a:bodyPr wrap="none" rtlCol="0">
            <a:spAutoFit/>
          </a:bodyPr>
          <a:lstStyle/>
          <a:p>
            <a:r>
              <a:rPr lang="de-DE" sz="2400" b="1" dirty="0" smtClean="0"/>
              <a:t>Anforderung 927</a:t>
            </a:r>
            <a:endParaRPr lang="de-DE" sz="2400" b="1" dirty="0"/>
          </a:p>
        </p:txBody>
      </p:sp>
    </p:spTree>
    <p:extLst>
      <p:ext uri="{BB962C8B-B14F-4D97-AF65-F5344CB8AC3E}">
        <p14:creationId xmlns:p14="http://schemas.microsoft.com/office/powerpoint/2010/main" val="665947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12020" y="1339850"/>
            <a:ext cx="6699142" cy="1200329"/>
          </a:xfrm>
          <a:prstGeom prst="rect">
            <a:avLst/>
          </a:prstGeom>
          <a:noFill/>
        </p:spPr>
        <p:txBody>
          <a:bodyPr wrap="none" rtlCol="0">
            <a:spAutoFit/>
          </a:bodyPr>
          <a:lstStyle/>
          <a:p>
            <a:r>
              <a:rPr lang="de-DE" dirty="0" smtClean="0"/>
              <a:t>NEUES Piktogramm </a:t>
            </a:r>
            <a:r>
              <a:rPr lang="de-DE" dirty="0" err="1" smtClean="0"/>
              <a:t>PP_ZeichenLoeschwasserDruckerhoehungsanlage</a:t>
            </a:r>
            <a:endParaRPr lang="de-DE" dirty="0" smtClean="0"/>
          </a:p>
          <a:p>
            <a:endParaRPr lang="de-DE" dirty="0"/>
          </a:p>
          <a:p>
            <a:r>
              <a:rPr lang="de-DE" dirty="0" smtClean="0"/>
              <a:t>Zur Klasse </a:t>
            </a:r>
            <a:r>
              <a:rPr lang="de-DE" dirty="0" err="1" smtClean="0"/>
              <a:t>UP_Druckerhoehungsanlage</a:t>
            </a:r>
            <a:endParaRPr lang="de-DE" dirty="0" smtClean="0"/>
          </a:p>
          <a:p>
            <a:endParaRPr lang="de-DE" dirty="0"/>
          </a:p>
        </p:txBody>
      </p:sp>
      <p:pic>
        <p:nvPicPr>
          <p:cNvPr id="3" name="Grafik 2"/>
          <p:cNvPicPr>
            <a:picLocks noChangeAspect="1"/>
          </p:cNvPicPr>
          <p:nvPr/>
        </p:nvPicPr>
        <p:blipFill>
          <a:blip r:embed="rId2"/>
          <a:stretch>
            <a:fillRect/>
          </a:stretch>
        </p:blipFill>
        <p:spPr>
          <a:xfrm>
            <a:off x="1632757" y="2752725"/>
            <a:ext cx="2482043" cy="2499646"/>
          </a:xfrm>
          <a:prstGeom prst="rect">
            <a:avLst/>
          </a:prstGeom>
        </p:spPr>
      </p:pic>
      <p:sp>
        <p:nvSpPr>
          <p:cNvPr id="4" name="Textfeld 3"/>
          <p:cNvSpPr txBox="1"/>
          <p:nvPr/>
        </p:nvSpPr>
        <p:spPr>
          <a:xfrm>
            <a:off x="812020" y="492347"/>
            <a:ext cx="2338589" cy="461665"/>
          </a:xfrm>
          <a:prstGeom prst="rect">
            <a:avLst/>
          </a:prstGeom>
          <a:noFill/>
        </p:spPr>
        <p:txBody>
          <a:bodyPr wrap="none" rtlCol="0">
            <a:spAutoFit/>
          </a:bodyPr>
          <a:lstStyle/>
          <a:p>
            <a:r>
              <a:rPr lang="de-DE" sz="2400" b="1" dirty="0" smtClean="0"/>
              <a:t>Anforderung 928</a:t>
            </a:r>
            <a:endParaRPr lang="de-DE" sz="2400" b="1" dirty="0"/>
          </a:p>
        </p:txBody>
      </p:sp>
    </p:spTree>
    <p:extLst>
      <p:ext uri="{BB962C8B-B14F-4D97-AF65-F5344CB8AC3E}">
        <p14:creationId xmlns:p14="http://schemas.microsoft.com/office/powerpoint/2010/main" val="390953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73589" y="923012"/>
            <a:ext cx="5312861" cy="4585871"/>
          </a:xfrm>
          <a:prstGeom prst="rect">
            <a:avLst/>
          </a:prstGeom>
          <a:noFill/>
        </p:spPr>
        <p:txBody>
          <a:bodyPr wrap="square" rtlCol="0">
            <a:spAutoFit/>
          </a:bodyPr>
          <a:lstStyle/>
          <a:p>
            <a:r>
              <a:rPr lang="de-DE" sz="2000" b="1" dirty="0" smtClean="0"/>
              <a:t>Zur Diskussion mit Fachbereich Wasserversorgung:</a:t>
            </a:r>
          </a:p>
          <a:p>
            <a:pPr marL="285750" indent="-285750">
              <a:buFont typeface="Arial" panose="020B0604020202020204" pitchFamily="34" charset="0"/>
              <a:buChar char="•"/>
            </a:pPr>
            <a:r>
              <a:rPr lang="de-DE" dirty="0" smtClean="0"/>
              <a:t>Gibt es die Variante „Schlauchanschlussventil, nass“/ „Schlauchanschlussventil, trocken“ (Zusammenstellung Hr. Sternberg vom 1.10.2021) eher unüblich auf Bundesliegenschaften</a:t>
            </a: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r>
              <a:rPr lang="de-DE" dirty="0" smtClean="0"/>
              <a:t>Hinweis: kleiner Widerspruch im Datenmodell: </a:t>
            </a:r>
            <a:r>
              <a:rPr lang="de-DE" dirty="0" err="1" smtClean="0"/>
              <a:t>UF_Wasserbehälter</a:t>
            </a:r>
            <a:r>
              <a:rPr lang="de-DE" dirty="0" smtClean="0"/>
              <a:t> mit </a:t>
            </a:r>
            <a:r>
              <a:rPr lang="de-DE" dirty="0" err="1" smtClean="0"/>
              <a:t>Wasserqualitaet</a:t>
            </a:r>
            <a:r>
              <a:rPr lang="de-DE" dirty="0" smtClean="0"/>
              <a:t> „Brauchwasser“ </a:t>
            </a:r>
            <a:r>
              <a:rPr lang="de-DE" dirty="0" smtClean="0">
                <a:sym typeface="Wingdings" panose="05000000000000000000" pitchFamily="2" charset="2"/>
              </a:rPr>
              <a:t> ist dann nach der Definition, die zur Klasse </a:t>
            </a:r>
            <a:r>
              <a:rPr lang="de-DE" dirty="0" err="1" smtClean="0">
                <a:sym typeface="Wingdings" panose="05000000000000000000" pitchFamily="2" charset="2"/>
              </a:rPr>
              <a:t>UF_Wasserbehaelter</a:t>
            </a:r>
            <a:r>
              <a:rPr lang="de-DE" dirty="0" smtClean="0">
                <a:sym typeface="Wingdings" panose="05000000000000000000" pitchFamily="2" charset="2"/>
              </a:rPr>
              <a:t> festgelegt </a:t>
            </a:r>
            <a:r>
              <a:rPr lang="de-DE" dirty="0">
                <a:sym typeface="Wingdings" panose="05000000000000000000" pitchFamily="2" charset="2"/>
              </a:rPr>
              <a:t>ist, eine </a:t>
            </a:r>
            <a:r>
              <a:rPr lang="de-DE" dirty="0" smtClean="0">
                <a:sym typeface="Wingdings" panose="05000000000000000000" pitchFamily="2" charset="2"/>
              </a:rPr>
              <a:t>Zisterne. Daher macht der Wert „Brauchwasser“ zu dieser Klasse keinen Sinn. Da es sich aber um eine Werteliste handelt, die für mehrere Klassen aus dem Fachbereich Wasserversorgung verwendet wird, ist das akzeptabel.</a:t>
            </a:r>
          </a:p>
        </p:txBody>
      </p:sp>
      <p:pic>
        <p:nvPicPr>
          <p:cNvPr id="3" name="Grafik 2"/>
          <p:cNvPicPr>
            <a:picLocks noChangeAspect="1"/>
          </p:cNvPicPr>
          <p:nvPr/>
        </p:nvPicPr>
        <p:blipFill>
          <a:blip r:embed="rId2"/>
          <a:stretch>
            <a:fillRect/>
          </a:stretch>
        </p:blipFill>
        <p:spPr>
          <a:xfrm>
            <a:off x="6096001" y="295604"/>
            <a:ext cx="5581649" cy="3133396"/>
          </a:xfrm>
          <a:prstGeom prst="rect">
            <a:avLst/>
          </a:prstGeom>
          <a:ln>
            <a:solidFill>
              <a:schemeClr val="accent1"/>
            </a:solidFill>
          </a:ln>
          <a:effectLst>
            <a:outerShdw blurRad="50800" dist="38100" dir="2700000" algn="tl" rotWithShape="0">
              <a:prstClr val="black">
                <a:alpha val="40000"/>
              </a:prstClr>
            </a:outerShdw>
          </a:effectLst>
        </p:spPr>
      </p:pic>
      <p:pic>
        <p:nvPicPr>
          <p:cNvPr id="4" name="Grafik 3"/>
          <p:cNvPicPr>
            <a:picLocks noChangeAspect="1"/>
          </p:cNvPicPr>
          <p:nvPr/>
        </p:nvPicPr>
        <p:blipFill>
          <a:blip r:embed="rId3"/>
          <a:stretch>
            <a:fillRect/>
          </a:stretch>
        </p:blipFill>
        <p:spPr>
          <a:xfrm>
            <a:off x="6114290" y="3581400"/>
            <a:ext cx="5563360" cy="3123130"/>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05010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66800" y="1079500"/>
            <a:ext cx="8468793" cy="2954655"/>
          </a:xfrm>
          <a:prstGeom prst="rect">
            <a:avLst/>
          </a:prstGeom>
          <a:noFill/>
        </p:spPr>
        <p:txBody>
          <a:bodyPr wrap="none" rtlCol="0">
            <a:spAutoFit/>
          </a:bodyPr>
          <a:lstStyle/>
          <a:p>
            <a:r>
              <a:rPr lang="de-DE" sz="2400" b="1" dirty="0" smtClean="0"/>
              <a:t>Weitere Vorgehensweise:</a:t>
            </a:r>
          </a:p>
          <a:p>
            <a:r>
              <a:rPr lang="de-DE" dirty="0" smtClean="0"/>
              <a:t>Erstellung einer Verfahrensbeschreibung zum Thema Brandschutz mit:</a:t>
            </a:r>
          </a:p>
          <a:p>
            <a:pPr marL="285750" indent="-285750">
              <a:buFont typeface="Arial" panose="020B0604020202020204" pitchFamily="34" charset="0"/>
              <a:buChar char="•"/>
            </a:pPr>
            <a:r>
              <a:rPr lang="de-DE" dirty="0" smtClean="0"/>
              <a:t>Übersichtstabelle</a:t>
            </a:r>
          </a:p>
          <a:p>
            <a:pPr marL="285750" indent="-285750">
              <a:buFont typeface="Arial" panose="020B0604020202020204" pitchFamily="34" charset="0"/>
              <a:buChar char="•"/>
            </a:pPr>
            <a:r>
              <a:rPr lang="de-DE" dirty="0" smtClean="0"/>
              <a:t>Zu jeder Variante zur Erläuterung: </a:t>
            </a:r>
          </a:p>
          <a:p>
            <a:pPr marL="742950" lvl="1" indent="-285750">
              <a:buFont typeface="Arial" panose="020B0604020202020204" pitchFamily="34" charset="0"/>
              <a:buChar char="•"/>
            </a:pPr>
            <a:r>
              <a:rPr lang="de-DE" dirty="0" smtClean="0"/>
              <a:t>Skizze und/oder Fotos (Zulieferung Hr. Sternberg </a:t>
            </a:r>
            <a:r>
              <a:rPr lang="de-DE" dirty="0" smtClean="0">
                <a:sym typeface="Wingdings" panose="05000000000000000000" pitchFamily="2" charset="2"/>
              </a:rPr>
              <a:t></a:t>
            </a:r>
            <a:r>
              <a:rPr lang="de-DE" dirty="0" smtClean="0"/>
              <a:t> Nutzungsvereinbarung) und </a:t>
            </a:r>
          </a:p>
          <a:p>
            <a:pPr marL="742950" lvl="1" indent="-285750">
              <a:buFont typeface="Arial" panose="020B0604020202020204" pitchFamily="34" charset="0"/>
              <a:buChar char="•"/>
            </a:pPr>
            <a:r>
              <a:rPr lang="de-DE" dirty="0" smtClean="0"/>
              <a:t>Musterplan gem. LgBestMod Grundplan </a:t>
            </a:r>
          </a:p>
          <a:p>
            <a:pPr marL="742950" lvl="1" indent="-285750">
              <a:buFont typeface="Arial" panose="020B0604020202020204" pitchFamily="34" charset="0"/>
              <a:buChar char="•"/>
            </a:pPr>
            <a:r>
              <a:rPr lang="de-DE" dirty="0" smtClean="0"/>
              <a:t>Musterplan </a:t>
            </a:r>
            <a:r>
              <a:rPr lang="de-DE" dirty="0"/>
              <a:t>Themenplan </a:t>
            </a:r>
            <a:r>
              <a:rPr lang="de-DE" dirty="0" smtClean="0"/>
              <a:t>Brandschutz</a:t>
            </a:r>
          </a:p>
          <a:p>
            <a:endParaRPr lang="de-DE" dirty="0" smtClean="0"/>
          </a:p>
          <a:p>
            <a:r>
              <a:rPr lang="de-DE" dirty="0" smtClean="0"/>
              <a:t>Bereitstellung </a:t>
            </a:r>
            <a:r>
              <a:rPr lang="de-DE" dirty="0"/>
              <a:t>unter </a:t>
            </a:r>
            <a:r>
              <a:rPr lang="de-DE" dirty="0">
                <a:hlinkClick r:id="rId2"/>
              </a:rPr>
              <a:t>www.liegenschaftsbestandsmodell.de</a:t>
            </a:r>
            <a:r>
              <a:rPr lang="de-DE" dirty="0"/>
              <a:t>, FAQs</a:t>
            </a:r>
          </a:p>
          <a:p>
            <a:endParaRPr lang="de-DE" dirty="0"/>
          </a:p>
        </p:txBody>
      </p:sp>
    </p:spTree>
    <p:extLst>
      <p:ext uri="{BB962C8B-B14F-4D97-AF65-F5344CB8AC3E}">
        <p14:creationId xmlns:p14="http://schemas.microsoft.com/office/powerpoint/2010/main" val="764966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30514" y="1088571"/>
            <a:ext cx="8536696" cy="1292662"/>
          </a:xfrm>
          <a:prstGeom prst="rect">
            <a:avLst/>
          </a:prstGeom>
          <a:noFill/>
        </p:spPr>
        <p:txBody>
          <a:bodyPr wrap="none" rtlCol="0">
            <a:spAutoFit/>
          </a:bodyPr>
          <a:lstStyle/>
          <a:p>
            <a:r>
              <a:rPr lang="de-DE" sz="2400" b="1" dirty="0" smtClean="0"/>
              <a:t>Unterteilung der Löschwasserentnahmestellen</a:t>
            </a:r>
          </a:p>
          <a:p>
            <a:r>
              <a:rPr lang="de-DE" dirty="0" smtClean="0"/>
              <a:t>Saugstelle </a:t>
            </a:r>
            <a:r>
              <a:rPr lang="de-DE" dirty="0" smtClean="0">
                <a:sym typeface="Wingdings" panose="05000000000000000000" pitchFamily="2" charset="2"/>
              </a:rPr>
              <a:t> kein Anschluss, ggf. bautechnische Einfassung der Saugstelle (z.B. Schacht)</a:t>
            </a:r>
          </a:p>
          <a:p>
            <a:r>
              <a:rPr lang="de-DE" dirty="0" smtClean="0">
                <a:sym typeface="Wingdings" panose="05000000000000000000" pitchFamily="2" charset="2"/>
              </a:rPr>
              <a:t>Sauganschluss  genormter Anschluss zur LW-Entnahme, Quelle steht nicht unter Druck</a:t>
            </a:r>
            <a:endParaRPr lang="de-DE" dirty="0" smtClean="0"/>
          </a:p>
          <a:p>
            <a:r>
              <a:rPr lang="de-DE" dirty="0" smtClean="0"/>
              <a:t>Hydrant </a:t>
            </a:r>
            <a:r>
              <a:rPr lang="de-DE" dirty="0" smtClean="0">
                <a:sym typeface="Wingdings" panose="05000000000000000000" pitchFamily="2" charset="2"/>
              </a:rPr>
              <a:t> </a:t>
            </a:r>
            <a:r>
              <a:rPr lang="de-DE" dirty="0">
                <a:sym typeface="Wingdings" panose="05000000000000000000" pitchFamily="2" charset="2"/>
              </a:rPr>
              <a:t>genormter Anschluss zur LW-Entnahme, </a:t>
            </a:r>
            <a:r>
              <a:rPr lang="de-DE" dirty="0" smtClean="0">
                <a:sym typeface="Wingdings" panose="05000000000000000000" pitchFamily="2" charset="2"/>
              </a:rPr>
              <a:t>Quelle steht unter Druck</a:t>
            </a:r>
            <a:endParaRPr lang="de-DE" dirty="0"/>
          </a:p>
        </p:txBody>
      </p:sp>
      <p:sp>
        <p:nvSpPr>
          <p:cNvPr id="4" name="Textfeld 3"/>
          <p:cNvSpPr txBox="1"/>
          <p:nvPr/>
        </p:nvSpPr>
        <p:spPr>
          <a:xfrm>
            <a:off x="1030514" y="3049323"/>
            <a:ext cx="7557838" cy="646331"/>
          </a:xfrm>
          <a:prstGeom prst="rect">
            <a:avLst/>
          </a:prstGeom>
          <a:noFill/>
        </p:spPr>
        <p:txBody>
          <a:bodyPr wrap="none" rtlCol="0">
            <a:spAutoFit/>
          </a:bodyPr>
          <a:lstStyle/>
          <a:p>
            <a:r>
              <a:rPr lang="de-DE" b="1" i="1" dirty="0" smtClean="0"/>
              <a:t>Bei einem Sauganschluss steht das </a:t>
            </a:r>
            <a:r>
              <a:rPr lang="de-DE" b="1" i="1" u="sng" dirty="0" smtClean="0"/>
              <a:t>nutzbare Brandvolumen </a:t>
            </a:r>
            <a:r>
              <a:rPr lang="de-DE" b="1" i="1" dirty="0" smtClean="0"/>
              <a:t>an der LW-Quelle</a:t>
            </a:r>
          </a:p>
          <a:p>
            <a:r>
              <a:rPr lang="de-DE" b="1" i="1" dirty="0" smtClean="0"/>
              <a:t>Bei einem Hydranten steht die </a:t>
            </a:r>
            <a:r>
              <a:rPr lang="de-DE" b="1" i="1" u="sng" dirty="0" smtClean="0"/>
              <a:t>Leistung</a:t>
            </a:r>
            <a:r>
              <a:rPr lang="de-DE" b="1" i="1" dirty="0" smtClean="0"/>
              <a:t> an der Entnahmestelle</a:t>
            </a:r>
            <a:endParaRPr lang="de-DE" b="1" i="1" dirty="0"/>
          </a:p>
        </p:txBody>
      </p:sp>
      <p:sp>
        <p:nvSpPr>
          <p:cNvPr id="9" name="Rechteck 8"/>
          <p:cNvSpPr/>
          <p:nvPr/>
        </p:nvSpPr>
        <p:spPr>
          <a:xfrm>
            <a:off x="1030514" y="4363744"/>
            <a:ext cx="8480207" cy="369332"/>
          </a:xfrm>
          <a:prstGeom prst="rect">
            <a:avLst/>
          </a:prstGeom>
          <a:noFill/>
        </p:spPr>
        <p:txBody>
          <a:bodyPr wrap="none" rtlCol="0">
            <a:spAutoFit/>
          </a:bodyPr>
          <a:lstStyle/>
          <a:p>
            <a:r>
              <a:rPr lang="de-DE" dirty="0" smtClean="0"/>
              <a:t>Es fehlen die Präsentationsobjekte für die Saugstelle (Unterscheidung </a:t>
            </a:r>
            <a:r>
              <a:rPr lang="de-DE" dirty="0" err="1" smtClean="0"/>
              <a:t>überflur</a:t>
            </a:r>
            <a:r>
              <a:rPr lang="de-DE" dirty="0" smtClean="0"/>
              <a:t>, unterflur)</a:t>
            </a:r>
            <a:endParaRPr lang="de-DE" dirty="0"/>
          </a:p>
        </p:txBody>
      </p:sp>
    </p:spTree>
    <p:extLst>
      <p:ext uri="{BB962C8B-B14F-4D97-AF65-F5344CB8AC3E}">
        <p14:creationId xmlns:p14="http://schemas.microsoft.com/office/powerpoint/2010/main" val="4161928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4139101189"/>
              </p:ext>
            </p:extLst>
          </p:nvPr>
        </p:nvGraphicFramePr>
        <p:xfrm>
          <a:off x="391090" y="757245"/>
          <a:ext cx="11381809" cy="5901532"/>
        </p:xfrm>
        <a:graphic>
          <a:graphicData uri="http://schemas.openxmlformats.org/drawingml/2006/table">
            <a:tbl>
              <a:tblPr firstRow="1" bandRow="1">
                <a:tableStyleId>{5C22544A-7EE6-4342-B048-85BDC9FD1C3A}</a:tableStyleId>
              </a:tblPr>
              <a:tblGrid>
                <a:gridCol w="2145036">
                  <a:extLst>
                    <a:ext uri="{9D8B030D-6E8A-4147-A177-3AD203B41FA5}">
                      <a16:colId xmlns:a16="http://schemas.microsoft.com/office/drawing/2014/main" val="127834282"/>
                    </a:ext>
                  </a:extLst>
                </a:gridCol>
                <a:gridCol w="1973244">
                  <a:extLst>
                    <a:ext uri="{9D8B030D-6E8A-4147-A177-3AD203B41FA5}">
                      <a16:colId xmlns:a16="http://schemas.microsoft.com/office/drawing/2014/main" val="1622583341"/>
                    </a:ext>
                  </a:extLst>
                </a:gridCol>
                <a:gridCol w="2754579">
                  <a:extLst>
                    <a:ext uri="{9D8B030D-6E8A-4147-A177-3AD203B41FA5}">
                      <a16:colId xmlns:a16="http://schemas.microsoft.com/office/drawing/2014/main" val="860346964"/>
                    </a:ext>
                  </a:extLst>
                </a:gridCol>
                <a:gridCol w="2254475">
                  <a:extLst>
                    <a:ext uri="{9D8B030D-6E8A-4147-A177-3AD203B41FA5}">
                      <a16:colId xmlns:a16="http://schemas.microsoft.com/office/drawing/2014/main" val="55536140"/>
                    </a:ext>
                  </a:extLst>
                </a:gridCol>
                <a:gridCol w="2254475">
                  <a:extLst>
                    <a:ext uri="{9D8B030D-6E8A-4147-A177-3AD203B41FA5}">
                      <a16:colId xmlns:a16="http://schemas.microsoft.com/office/drawing/2014/main" val="2799502275"/>
                    </a:ext>
                  </a:extLst>
                </a:gridCol>
              </a:tblGrid>
              <a:tr h="564683">
                <a:tc>
                  <a:txBody>
                    <a:bodyPr/>
                    <a:lstStyle/>
                    <a:p>
                      <a:r>
                        <a:rPr lang="de-DE" sz="1600" dirty="0" smtClean="0"/>
                        <a:t>Wasserquelle</a:t>
                      </a:r>
                      <a:endParaRPr lang="de-DE" sz="1600" dirty="0"/>
                    </a:p>
                  </a:txBody>
                  <a:tcPr/>
                </a:tc>
                <a:tc>
                  <a:txBody>
                    <a:bodyPr/>
                    <a:lstStyle/>
                    <a:p>
                      <a:r>
                        <a:rPr lang="de-DE" sz="1600" dirty="0" smtClean="0"/>
                        <a:t>Entnahmestelle</a:t>
                      </a:r>
                      <a:endParaRPr lang="de-DE" sz="1600" dirty="0"/>
                    </a:p>
                  </a:txBody>
                  <a:tcPr/>
                </a:tc>
                <a:tc>
                  <a:txBody>
                    <a:bodyPr/>
                    <a:lstStyle/>
                    <a:p>
                      <a:r>
                        <a:rPr lang="de-DE" sz="1600" dirty="0" smtClean="0"/>
                        <a:t>Klasse LgBestMod für Wasserquelle</a:t>
                      </a:r>
                      <a:endParaRPr lang="de-DE" sz="1600" dirty="0"/>
                    </a:p>
                  </a:txBody>
                  <a:tcPr/>
                </a:tc>
                <a:tc>
                  <a:txBody>
                    <a:bodyPr/>
                    <a:lstStyle/>
                    <a:p>
                      <a:r>
                        <a:rPr lang="de-DE" sz="1600" dirty="0" smtClean="0"/>
                        <a:t>Klasse LgBestMod für Entnahmestelle</a:t>
                      </a:r>
                      <a:endParaRPr lang="de-DE" sz="1600" dirty="0"/>
                    </a:p>
                  </a:txBody>
                  <a:tcPr/>
                </a:tc>
                <a:tc>
                  <a:txBody>
                    <a:bodyPr/>
                    <a:lstStyle/>
                    <a:p>
                      <a:r>
                        <a:rPr lang="de-DE" sz="1600" dirty="0" smtClean="0"/>
                        <a:t>Darstellung im Feuerwehrplan</a:t>
                      </a:r>
                      <a:endParaRPr lang="de-DE" sz="1600" dirty="0"/>
                    </a:p>
                  </a:txBody>
                  <a:tcPr/>
                </a:tc>
                <a:extLst>
                  <a:ext uri="{0D108BD9-81ED-4DB2-BD59-A6C34878D82A}">
                    <a16:rowId xmlns:a16="http://schemas.microsoft.com/office/drawing/2014/main" val="1379911414"/>
                  </a:ext>
                </a:extLst>
              </a:tr>
              <a:tr h="806689">
                <a:tc>
                  <a:txBody>
                    <a:bodyPr/>
                    <a:lstStyle/>
                    <a:p>
                      <a:r>
                        <a:rPr lang="de-DE" sz="1600" dirty="0" smtClean="0"/>
                        <a:t>Offenes</a:t>
                      </a:r>
                      <a:r>
                        <a:rPr lang="de-DE" sz="1600" baseline="0" dirty="0" smtClean="0"/>
                        <a:t> Gewässer</a:t>
                      </a:r>
                      <a:endParaRPr lang="de-DE" sz="1600" dirty="0"/>
                    </a:p>
                  </a:txBody>
                  <a:tcPr/>
                </a:tc>
                <a:tc>
                  <a:txBody>
                    <a:bodyPr/>
                    <a:lstStyle/>
                    <a:p>
                      <a:pPr marL="285750" indent="-285750">
                        <a:buFont typeface="Arial" panose="020B0604020202020204" pitchFamily="34" charset="0"/>
                        <a:buChar char="•"/>
                      </a:pPr>
                      <a:r>
                        <a:rPr lang="de-DE" sz="1600" dirty="0" smtClean="0"/>
                        <a:t>Saugstelle</a:t>
                      </a:r>
                    </a:p>
                    <a:p>
                      <a:pPr marL="285750" indent="-285750">
                        <a:buFont typeface="Arial" panose="020B0604020202020204" pitchFamily="34" charset="0"/>
                        <a:buChar char="•"/>
                      </a:pPr>
                      <a:r>
                        <a:rPr lang="de-DE" sz="1600" dirty="0" smtClean="0"/>
                        <a:t>Sauganschluss </a:t>
                      </a:r>
                      <a:r>
                        <a:rPr lang="de-DE" sz="1600" baseline="0" dirty="0" smtClean="0"/>
                        <a:t>(</a:t>
                      </a:r>
                      <a:r>
                        <a:rPr lang="de-DE" sz="1600" baseline="0" dirty="0" err="1" smtClean="0"/>
                        <a:t>überflur</a:t>
                      </a:r>
                      <a:r>
                        <a:rPr lang="de-DE" sz="1600" baseline="0" dirty="0" smtClean="0"/>
                        <a:t>, unterflur)</a:t>
                      </a:r>
                      <a:endParaRPr lang="de-DE" sz="1600" dirty="0"/>
                    </a:p>
                  </a:txBody>
                  <a:tcPr/>
                </a:tc>
                <a:tc>
                  <a:txBody>
                    <a:bodyPr/>
                    <a:lstStyle/>
                    <a:p>
                      <a:r>
                        <a:rPr lang="de-DE" sz="1600" dirty="0" err="1" smtClean="0"/>
                        <a:t>BF_Fliessgewaesser</a:t>
                      </a:r>
                      <a:r>
                        <a:rPr lang="de-DE" sz="1600" dirty="0" smtClean="0"/>
                        <a:t>, </a:t>
                      </a:r>
                      <a:r>
                        <a:rPr lang="de-DE" sz="1600" dirty="0" err="1" smtClean="0"/>
                        <a:t>BF_StehendesGewaesser</a:t>
                      </a:r>
                      <a:endParaRPr lang="de-DE" sz="1600" dirty="0"/>
                    </a:p>
                  </a:txBody>
                  <a:tcPr/>
                </a:tc>
                <a:tc>
                  <a:txBody>
                    <a:bodyPr/>
                    <a:lstStyle/>
                    <a:p>
                      <a:pPr marL="285750" indent="-285750">
                        <a:buFont typeface="Arial" panose="020B0604020202020204" pitchFamily="34" charset="0"/>
                        <a:buChar char="•"/>
                      </a:pPr>
                      <a:r>
                        <a:rPr lang="de-DE" sz="1600" dirty="0" smtClean="0"/>
                        <a:t>„Nix“</a:t>
                      </a:r>
                    </a:p>
                    <a:p>
                      <a:pPr marL="285750" indent="-285750">
                        <a:buFont typeface="Arial" panose="020B0604020202020204" pitchFamily="34" charset="0"/>
                        <a:buChar char="•"/>
                      </a:pPr>
                      <a:r>
                        <a:rPr lang="de-DE" sz="1600" dirty="0" err="1" smtClean="0"/>
                        <a:t>UP_Loeschwasserentnahmestelle</a:t>
                      </a:r>
                      <a:endParaRPr lang="de-DE" sz="1600" dirty="0"/>
                    </a:p>
                  </a:txBody>
                  <a:tcPr/>
                </a:tc>
                <a:tc>
                  <a:txBody>
                    <a:bodyPr/>
                    <a:lstStyle/>
                    <a:p>
                      <a:r>
                        <a:rPr lang="de-DE" sz="1600" dirty="0" smtClean="0"/>
                        <a:t>Entnahmestelle</a:t>
                      </a:r>
                      <a:endParaRPr lang="de-DE" sz="1600" dirty="0"/>
                    </a:p>
                  </a:txBody>
                  <a:tcPr/>
                </a:tc>
                <a:extLst>
                  <a:ext uri="{0D108BD9-81ED-4DB2-BD59-A6C34878D82A}">
                    <a16:rowId xmlns:a16="http://schemas.microsoft.com/office/drawing/2014/main" val="4153465757"/>
                  </a:ext>
                </a:extLst>
              </a:tr>
              <a:tr h="1051019">
                <a:tc>
                  <a:txBody>
                    <a:bodyPr/>
                    <a:lstStyle/>
                    <a:p>
                      <a:r>
                        <a:rPr lang="de-DE" sz="1600" dirty="0" smtClean="0"/>
                        <a:t>Offenes Gewässer, genormt</a:t>
                      </a:r>
                      <a:endParaRPr lang="de-DE" sz="1600" dirty="0"/>
                    </a:p>
                  </a:txBody>
                  <a:tcPr/>
                </a:tc>
                <a:tc>
                  <a:txBody>
                    <a:bodyPr/>
                    <a:lstStyle/>
                    <a:p>
                      <a:pPr marL="285750" indent="-285750">
                        <a:buFont typeface="Arial" panose="020B0604020202020204" pitchFamily="34" charset="0"/>
                        <a:buChar char="•"/>
                      </a:pPr>
                      <a:r>
                        <a:rPr lang="de-DE" sz="1600" dirty="0" smtClean="0"/>
                        <a:t>Saugstelle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dirty="0" smtClean="0"/>
                        <a:t>Sauganschluss</a:t>
                      </a:r>
                      <a:r>
                        <a:rPr lang="de-DE" sz="1600" baseline="0" dirty="0" smtClean="0"/>
                        <a:t> (</a:t>
                      </a:r>
                      <a:r>
                        <a:rPr lang="de-DE" sz="1600" baseline="0" dirty="0" err="1" smtClean="0"/>
                        <a:t>überflur</a:t>
                      </a:r>
                      <a:r>
                        <a:rPr lang="de-DE" sz="1600" baseline="0" dirty="0" smtClean="0"/>
                        <a:t>, unterflur)</a:t>
                      </a:r>
                      <a:endParaRPr lang="de-DE" sz="1600" dirty="0" smtClean="0"/>
                    </a:p>
                  </a:txBody>
                  <a:tcPr/>
                </a:tc>
                <a:tc>
                  <a:txBody>
                    <a:bodyPr/>
                    <a:lstStyle/>
                    <a:p>
                      <a:r>
                        <a:rPr lang="de-DE" sz="1600" dirty="0" err="1" smtClean="0"/>
                        <a:t>UF_Teich</a:t>
                      </a:r>
                      <a:r>
                        <a:rPr lang="de-DE" sz="1600" dirty="0" smtClean="0"/>
                        <a:t>, wenn es sich um einen nach DIN 14210 angelegten Teich handelt</a:t>
                      </a:r>
                      <a:endParaRPr lang="de-DE" sz="1600" dirty="0"/>
                    </a:p>
                  </a:txBody>
                  <a:tcPr/>
                </a:tc>
                <a:tc>
                  <a:txBody>
                    <a:bodyPr/>
                    <a:lstStyle/>
                    <a:p>
                      <a:pPr marL="285750" indent="-285750">
                        <a:buFont typeface="Arial" panose="020B0604020202020204" pitchFamily="34" charset="0"/>
                        <a:buChar char="•"/>
                      </a:pPr>
                      <a:r>
                        <a:rPr lang="de-DE" sz="1600" dirty="0" smtClean="0"/>
                        <a:t>„Nix“</a:t>
                      </a:r>
                    </a:p>
                    <a:p>
                      <a:pPr marL="285750" indent="-285750">
                        <a:buFont typeface="Arial" panose="020B0604020202020204" pitchFamily="34" charset="0"/>
                        <a:buChar char="•"/>
                      </a:pPr>
                      <a:r>
                        <a:rPr lang="de-DE" sz="1600" dirty="0" err="1" smtClean="0"/>
                        <a:t>UP_Loeschwasserentnahmestelle</a:t>
                      </a:r>
                      <a:endParaRPr lang="de-DE" sz="1600" dirty="0" smtClean="0"/>
                    </a:p>
                  </a:txBody>
                  <a:tcPr/>
                </a:tc>
                <a:tc>
                  <a:txBody>
                    <a:bodyPr/>
                    <a:lstStyle/>
                    <a:p>
                      <a:r>
                        <a:rPr lang="de-DE" sz="1600" dirty="0" smtClean="0"/>
                        <a:t>Wasserquelle mit </a:t>
                      </a:r>
                      <a:r>
                        <a:rPr lang="de-DE" sz="1600" dirty="0" err="1" smtClean="0"/>
                        <a:t>VolumenBrandschutz</a:t>
                      </a:r>
                      <a:endParaRPr lang="de-DE" sz="1600" dirty="0" smtClean="0"/>
                    </a:p>
                    <a:p>
                      <a:r>
                        <a:rPr lang="de-DE" sz="1600" dirty="0" smtClean="0"/>
                        <a:t>Entnahmestelle</a:t>
                      </a:r>
                      <a:endParaRPr lang="de-DE" sz="1600" dirty="0"/>
                    </a:p>
                  </a:txBody>
                  <a:tcPr/>
                </a:tc>
                <a:extLst>
                  <a:ext uri="{0D108BD9-81ED-4DB2-BD59-A6C34878D82A}">
                    <a16:rowId xmlns:a16="http://schemas.microsoft.com/office/drawing/2014/main" val="2778664980"/>
                  </a:ext>
                </a:extLst>
              </a:tr>
              <a:tr h="1051019">
                <a:tc>
                  <a:txBody>
                    <a:bodyPr/>
                    <a:lstStyle/>
                    <a:p>
                      <a:r>
                        <a:rPr lang="de-DE" sz="1600" dirty="0" smtClean="0"/>
                        <a:t>Löschwasserbrunnen</a:t>
                      </a:r>
                      <a:endParaRPr lang="de-DE"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Sauganschluss</a:t>
                      </a:r>
                      <a:r>
                        <a:rPr lang="de-DE" sz="1600" baseline="0" dirty="0" smtClean="0"/>
                        <a:t> (</a:t>
                      </a:r>
                      <a:r>
                        <a:rPr lang="de-DE" sz="1600" baseline="0" dirty="0" err="1" smtClean="0"/>
                        <a:t>überflur</a:t>
                      </a:r>
                      <a:r>
                        <a:rPr lang="de-DE" sz="1600" baseline="0" dirty="0" smtClean="0"/>
                        <a:t>, unterflur)</a:t>
                      </a:r>
                      <a:endParaRPr lang="de-DE" sz="1600" dirty="0" smtClean="0"/>
                    </a:p>
                  </a:txBody>
                  <a:tcPr/>
                </a:tc>
                <a:tc>
                  <a:txBody>
                    <a:bodyPr/>
                    <a:lstStyle/>
                    <a:p>
                      <a:r>
                        <a:rPr lang="de-DE" sz="1600" dirty="0" err="1" smtClean="0"/>
                        <a:t>UP_Loeschwasserbrunnen</a:t>
                      </a:r>
                      <a:endParaRPr lang="de-DE"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err="1" smtClean="0"/>
                        <a:t>UP_Loeschwasserentnahmestelle</a:t>
                      </a:r>
                      <a:endParaRPr lang="de-DE" sz="1600" dirty="0" smtClean="0"/>
                    </a:p>
                  </a:txBody>
                  <a:tcPr/>
                </a:tc>
                <a:tc>
                  <a:txBody>
                    <a:bodyPr/>
                    <a:lstStyle/>
                    <a:p>
                      <a:r>
                        <a:rPr lang="de-DE" sz="1600" dirty="0" smtClean="0"/>
                        <a:t>Wasserquelle </a:t>
                      </a:r>
                      <a:r>
                        <a:rPr lang="de-DE" sz="1600" dirty="0" smtClean="0"/>
                        <a:t> mit Leistung (m³/h)</a:t>
                      </a:r>
                    </a:p>
                    <a:p>
                      <a:r>
                        <a:rPr lang="de-DE" sz="1600" dirty="0" smtClean="0"/>
                        <a:t>Entnahmestelle</a:t>
                      </a:r>
                      <a:endParaRPr lang="de-DE" sz="1600" dirty="0" smtClean="0"/>
                    </a:p>
                  </a:txBody>
                  <a:tcPr/>
                </a:tc>
                <a:extLst>
                  <a:ext uri="{0D108BD9-81ED-4DB2-BD59-A6C34878D82A}">
                    <a16:rowId xmlns:a16="http://schemas.microsoft.com/office/drawing/2014/main" val="4226354150"/>
                  </a:ext>
                </a:extLst>
              </a:tr>
              <a:tr h="735713">
                <a:tc>
                  <a:txBody>
                    <a:bodyPr/>
                    <a:lstStyle/>
                    <a:p>
                      <a:r>
                        <a:rPr lang="de-DE" sz="1600" dirty="0" smtClean="0"/>
                        <a:t>Geschlossener Behälter</a:t>
                      </a:r>
                      <a:endParaRPr lang="de-DE"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Sauganschluss</a:t>
                      </a:r>
                      <a:r>
                        <a:rPr lang="de-DE" sz="1600" baseline="0" dirty="0" smtClean="0"/>
                        <a:t> (</a:t>
                      </a:r>
                      <a:r>
                        <a:rPr lang="de-DE" sz="1600" baseline="0" dirty="0" err="1" smtClean="0"/>
                        <a:t>überflur</a:t>
                      </a:r>
                      <a:r>
                        <a:rPr lang="de-DE" sz="1600" baseline="0" dirty="0" smtClean="0"/>
                        <a:t>, unterflur)</a:t>
                      </a:r>
                      <a:endParaRPr lang="de-DE" sz="1600" dirty="0" smtClean="0"/>
                    </a:p>
                  </a:txBody>
                  <a:tcPr/>
                </a:tc>
                <a:tc>
                  <a:txBody>
                    <a:bodyPr/>
                    <a:lstStyle/>
                    <a:p>
                      <a:r>
                        <a:rPr lang="de-DE" sz="1600" dirty="0" err="1" smtClean="0"/>
                        <a:t>UF_Wasserbehaelter</a:t>
                      </a:r>
                      <a:endParaRPr lang="de-DE" sz="1600" dirty="0" smtClean="0"/>
                    </a:p>
                    <a:p>
                      <a:r>
                        <a:rPr lang="de-DE" sz="1600" dirty="0" err="1" smtClean="0"/>
                        <a:t>UF_Zisterne</a:t>
                      </a:r>
                      <a:endParaRPr lang="de-DE" sz="1600" dirty="0"/>
                    </a:p>
                  </a:txBody>
                  <a:tcPr/>
                </a:tc>
                <a:tc>
                  <a:txBody>
                    <a:bodyPr/>
                    <a:lstStyle/>
                    <a:p>
                      <a:r>
                        <a:rPr lang="de-DE" sz="1600" dirty="0" err="1" smtClean="0"/>
                        <a:t>UP_Loeschwasserentnahmestelle</a:t>
                      </a:r>
                      <a:endParaRPr lang="de-DE" sz="1600" dirty="0" smtClean="0"/>
                    </a:p>
                  </a:txBody>
                  <a:tcPr/>
                </a:tc>
                <a:tc>
                  <a:txBody>
                    <a:bodyPr/>
                    <a:lstStyle/>
                    <a:p>
                      <a:r>
                        <a:rPr lang="de-DE" sz="1600" dirty="0" smtClean="0"/>
                        <a:t>Entnahmestelle</a:t>
                      </a:r>
                      <a:endParaRPr lang="de-DE" sz="1600" dirty="0"/>
                    </a:p>
                  </a:txBody>
                  <a:tcPr/>
                </a:tc>
                <a:extLst>
                  <a:ext uri="{0D108BD9-81ED-4DB2-BD59-A6C34878D82A}">
                    <a16:rowId xmlns:a16="http://schemas.microsoft.com/office/drawing/2014/main" val="259879407"/>
                  </a:ext>
                </a:extLst>
              </a:tr>
              <a:tr h="0">
                <a:tc>
                  <a:txBody>
                    <a:bodyPr/>
                    <a:lstStyle/>
                    <a:p>
                      <a:r>
                        <a:rPr lang="de-DE" sz="1600" dirty="0" smtClean="0"/>
                        <a:t>Geschlossener Behälter, genormt</a:t>
                      </a:r>
                      <a:endParaRPr lang="de-DE"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Sauganschluss</a:t>
                      </a:r>
                      <a:r>
                        <a:rPr lang="de-DE" sz="1600" baseline="0" dirty="0" smtClean="0"/>
                        <a:t> (</a:t>
                      </a:r>
                      <a:r>
                        <a:rPr lang="de-DE" sz="1600" baseline="0" dirty="0" err="1" smtClean="0"/>
                        <a:t>überflur</a:t>
                      </a:r>
                      <a:r>
                        <a:rPr lang="de-DE" sz="1600" baseline="0" dirty="0" smtClean="0"/>
                        <a:t>, unterflur)</a:t>
                      </a:r>
                      <a:endParaRPr lang="de-DE" sz="1600" dirty="0" smtClean="0"/>
                    </a:p>
                  </a:txBody>
                  <a:tcPr/>
                </a:tc>
                <a:tc>
                  <a:txBody>
                    <a:bodyPr/>
                    <a:lstStyle/>
                    <a:p>
                      <a:r>
                        <a:rPr lang="de-DE" sz="1600" dirty="0" err="1" smtClean="0"/>
                        <a:t>UF_Wasserbehaelter</a:t>
                      </a:r>
                      <a:r>
                        <a:rPr lang="de-DE" sz="1600" dirty="0" smtClean="0"/>
                        <a:t> nach DIN 14230,</a:t>
                      </a:r>
                      <a:r>
                        <a:rPr lang="de-DE" sz="1600" baseline="0" dirty="0" smtClean="0"/>
                        <a:t> gekennzeichnet durch </a:t>
                      </a:r>
                      <a:r>
                        <a:rPr lang="de-DE" sz="1600" dirty="0" err="1" smtClean="0"/>
                        <a:t>Wasserqualitaet</a:t>
                      </a:r>
                      <a:r>
                        <a:rPr lang="de-DE" sz="1600" dirty="0" smtClean="0"/>
                        <a:t>=Löschwasser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err="1" smtClean="0"/>
                        <a:t>UP_Loeschwasserentnahmestelle</a:t>
                      </a:r>
                      <a:endParaRPr lang="de-DE" sz="1600" dirty="0" smtClean="0"/>
                    </a:p>
                  </a:txBody>
                  <a:tcPr/>
                </a:tc>
                <a:tc>
                  <a:txBody>
                    <a:bodyPr/>
                    <a:lstStyle/>
                    <a:p>
                      <a:r>
                        <a:rPr lang="de-DE" sz="1600" dirty="0" smtClean="0"/>
                        <a:t>Wasserquelle mit </a:t>
                      </a:r>
                      <a:r>
                        <a:rPr lang="de-DE" sz="1600" dirty="0" err="1" smtClean="0"/>
                        <a:t>VolumenBrandschutz</a:t>
                      </a:r>
                      <a:endParaRPr lang="de-DE" sz="1600" dirty="0" smtClean="0"/>
                    </a:p>
                    <a:p>
                      <a:r>
                        <a:rPr lang="de-DE" sz="1600" dirty="0" smtClean="0"/>
                        <a:t>Entnahmestelle</a:t>
                      </a:r>
                    </a:p>
                  </a:txBody>
                  <a:tcPr/>
                </a:tc>
                <a:extLst>
                  <a:ext uri="{0D108BD9-81ED-4DB2-BD59-A6C34878D82A}">
                    <a16:rowId xmlns:a16="http://schemas.microsoft.com/office/drawing/2014/main" val="4161410715"/>
                  </a:ext>
                </a:extLst>
              </a:tr>
              <a:tr h="0">
                <a:tc>
                  <a:txBody>
                    <a:bodyPr/>
                    <a:lstStyle/>
                    <a:p>
                      <a:r>
                        <a:rPr lang="de-DE" sz="1600" dirty="0" smtClean="0"/>
                        <a:t>Löschwasserleitung</a:t>
                      </a:r>
                      <a:endParaRPr lang="de-DE"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Hydrant (</a:t>
                      </a:r>
                      <a:r>
                        <a:rPr lang="de-DE" sz="1600" dirty="0" err="1" smtClean="0"/>
                        <a:t>überflur</a:t>
                      </a:r>
                      <a:r>
                        <a:rPr lang="de-DE" sz="1600" dirty="0" smtClean="0"/>
                        <a:t>, unterflur)</a:t>
                      </a:r>
                    </a:p>
                  </a:txBody>
                  <a:tcPr/>
                </a:tc>
                <a:tc>
                  <a:txBody>
                    <a:bodyPr/>
                    <a:lstStyle/>
                    <a:p>
                      <a:r>
                        <a:rPr lang="de-DE" sz="1600" dirty="0" err="1" smtClean="0"/>
                        <a:t>UL_Wasserleitung</a:t>
                      </a:r>
                      <a:r>
                        <a:rPr lang="de-DE" sz="1600" dirty="0" smtClean="0"/>
                        <a:t> mit </a:t>
                      </a:r>
                      <a:r>
                        <a:rPr lang="de-DE" sz="1600" dirty="0" err="1" smtClean="0"/>
                        <a:t>Wasserqualitaet</a:t>
                      </a:r>
                      <a:r>
                        <a:rPr lang="de-DE" sz="1600" dirty="0" smtClean="0"/>
                        <a:t>=Löschwasser</a:t>
                      </a:r>
                    </a:p>
                  </a:txBody>
                  <a:tcPr/>
                </a:tc>
                <a:tc>
                  <a:txBody>
                    <a:bodyPr/>
                    <a:lstStyle/>
                    <a:p>
                      <a:r>
                        <a:rPr lang="de-DE" sz="1600" dirty="0" err="1" smtClean="0"/>
                        <a:t>UP_Hydrant</a:t>
                      </a:r>
                      <a:endParaRPr lang="de-DE" sz="1600" dirty="0"/>
                    </a:p>
                  </a:txBody>
                  <a:tcPr/>
                </a:tc>
                <a:tc>
                  <a:txBody>
                    <a:bodyPr/>
                    <a:lstStyle/>
                    <a:p>
                      <a:r>
                        <a:rPr lang="de-DE" sz="1600" dirty="0" smtClean="0"/>
                        <a:t>Entnahmestelle mit Leistung (m³/h)</a:t>
                      </a:r>
                      <a:endParaRPr lang="de-DE" sz="1600" dirty="0"/>
                    </a:p>
                  </a:txBody>
                  <a:tcPr/>
                </a:tc>
                <a:extLst>
                  <a:ext uri="{0D108BD9-81ED-4DB2-BD59-A6C34878D82A}">
                    <a16:rowId xmlns:a16="http://schemas.microsoft.com/office/drawing/2014/main" val="1038894928"/>
                  </a:ext>
                </a:extLst>
              </a:tr>
            </a:tbl>
          </a:graphicData>
        </a:graphic>
      </p:graphicFrame>
      <p:sp>
        <p:nvSpPr>
          <p:cNvPr id="3" name="Textfeld 2"/>
          <p:cNvSpPr txBox="1"/>
          <p:nvPr/>
        </p:nvSpPr>
        <p:spPr>
          <a:xfrm>
            <a:off x="391090" y="275573"/>
            <a:ext cx="8297913" cy="369332"/>
          </a:xfrm>
          <a:prstGeom prst="rect">
            <a:avLst/>
          </a:prstGeom>
          <a:noFill/>
        </p:spPr>
        <p:txBody>
          <a:bodyPr wrap="none" rtlCol="0">
            <a:spAutoFit/>
          </a:bodyPr>
          <a:lstStyle/>
          <a:p>
            <a:r>
              <a:rPr lang="de-DE" b="1" dirty="0" smtClean="0"/>
              <a:t>Übersicht: Zusammenhang zwischen Löschwasserquelle und -</a:t>
            </a:r>
            <a:r>
              <a:rPr lang="de-DE" b="1" dirty="0" err="1" smtClean="0"/>
              <a:t>entnahmemöglichkeiten</a:t>
            </a:r>
            <a:endParaRPr lang="de-DE" b="1" dirty="0"/>
          </a:p>
        </p:txBody>
      </p:sp>
    </p:spTree>
    <p:extLst>
      <p:ext uri="{BB962C8B-B14F-4D97-AF65-F5344CB8AC3E}">
        <p14:creationId xmlns:p14="http://schemas.microsoft.com/office/powerpoint/2010/main" val="1503406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92133225"/>
              </p:ext>
            </p:extLst>
          </p:nvPr>
        </p:nvGraphicFramePr>
        <p:xfrm>
          <a:off x="391090" y="776197"/>
          <a:ext cx="11381809" cy="1385809"/>
        </p:xfrm>
        <a:graphic>
          <a:graphicData uri="http://schemas.openxmlformats.org/drawingml/2006/table">
            <a:tbl>
              <a:tblPr firstRow="1" bandRow="1">
                <a:tableStyleId>{5C22544A-7EE6-4342-B048-85BDC9FD1C3A}</a:tableStyleId>
              </a:tblPr>
              <a:tblGrid>
                <a:gridCol w="2145036">
                  <a:extLst>
                    <a:ext uri="{9D8B030D-6E8A-4147-A177-3AD203B41FA5}">
                      <a16:colId xmlns:a16="http://schemas.microsoft.com/office/drawing/2014/main" val="127834282"/>
                    </a:ext>
                  </a:extLst>
                </a:gridCol>
                <a:gridCol w="1973244">
                  <a:extLst>
                    <a:ext uri="{9D8B030D-6E8A-4147-A177-3AD203B41FA5}">
                      <a16:colId xmlns:a16="http://schemas.microsoft.com/office/drawing/2014/main" val="1622583341"/>
                    </a:ext>
                  </a:extLst>
                </a:gridCol>
                <a:gridCol w="2754579">
                  <a:extLst>
                    <a:ext uri="{9D8B030D-6E8A-4147-A177-3AD203B41FA5}">
                      <a16:colId xmlns:a16="http://schemas.microsoft.com/office/drawing/2014/main" val="860346964"/>
                    </a:ext>
                  </a:extLst>
                </a:gridCol>
                <a:gridCol w="2254475">
                  <a:extLst>
                    <a:ext uri="{9D8B030D-6E8A-4147-A177-3AD203B41FA5}">
                      <a16:colId xmlns:a16="http://schemas.microsoft.com/office/drawing/2014/main" val="55536140"/>
                    </a:ext>
                  </a:extLst>
                </a:gridCol>
                <a:gridCol w="2254475">
                  <a:extLst>
                    <a:ext uri="{9D8B030D-6E8A-4147-A177-3AD203B41FA5}">
                      <a16:colId xmlns:a16="http://schemas.microsoft.com/office/drawing/2014/main" val="2799502275"/>
                    </a:ext>
                  </a:extLst>
                </a:gridCol>
              </a:tblGrid>
              <a:tr h="564683">
                <a:tc>
                  <a:txBody>
                    <a:bodyPr/>
                    <a:lstStyle/>
                    <a:p>
                      <a:r>
                        <a:rPr lang="de-DE" sz="1600" dirty="0" smtClean="0"/>
                        <a:t>Wasserquelle</a:t>
                      </a:r>
                      <a:endParaRPr lang="de-DE" sz="1600" dirty="0"/>
                    </a:p>
                  </a:txBody>
                  <a:tcPr/>
                </a:tc>
                <a:tc>
                  <a:txBody>
                    <a:bodyPr/>
                    <a:lstStyle/>
                    <a:p>
                      <a:r>
                        <a:rPr lang="de-DE" sz="1600" dirty="0" smtClean="0"/>
                        <a:t>Entnahmestelle</a:t>
                      </a:r>
                      <a:endParaRPr lang="de-DE" sz="1600" dirty="0"/>
                    </a:p>
                  </a:txBody>
                  <a:tcPr/>
                </a:tc>
                <a:tc>
                  <a:txBody>
                    <a:bodyPr/>
                    <a:lstStyle/>
                    <a:p>
                      <a:r>
                        <a:rPr lang="de-DE" sz="1600" dirty="0" smtClean="0"/>
                        <a:t>Klasse LgBestMod für Wasserquelle</a:t>
                      </a:r>
                      <a:endParaRPr lang="de-DE" sz="1600" dirty="0"/>
                    </a:p>
                  </a:txBody>
                  <a:tcPr/>
                </a:tc>
                <a:tc>
                  <a:txBody>
                    <a:bodyPr/>
                    <a:lstStyle/>
                    <a:p>
                      <a:r>
                        <a:rPr lang="de-DE" sz="1600" dirty="0" smtClean="0"/>
                        <a:t>Klasse LgBestMod für Entnahmestelle</a:t>
                      </a:r>
                      <a:endParaRPr lang="de-DE" sz="1600" dirty="0"/>
                    </a:p>
                  </a:txBody>
                  <a:tcPr/>
                </a:tc>
                <a:tc>
                  <a:txBody>
                    <a:bodyPr/>
                    <a:lstStyle/>
                    <a:p>
                      <a:r>
                        <a:rPr lang="de-DE" sz="1600" dirty="0" smtClean="0"/>
                        <a:t>Darstellung im Feuerwehrplan</a:t>
                      </a:r>
                      <a:endParaRPr lang="de-DE" sz="1600" dirty="0"/>
                    </a:p>
                  </a:txBody>
                  <a:tcPr/>
                </a:tc>
                <a:extLst>
                  <a:ext uri="{0D108BD9-81ED-4DB2-BD59-A6C34878D82A}">
                    <a16:rowId xmlns:a16="http://schemas.microsoft.com/office/drawing/2014/main" val="1379911414"/>
                  </a:ext>
                </a:extLst>
              </a:tr>
              <a:tr h="806689">
                <a:tc>
                  <a:txBody>
                    <a:bodyPr/>
                    <a:lstStyle/>
                    <a:p>
                      <a:r>
                        <a:rPr lang="de-DE" sz="1600" dirty="0" smtClean="0"/>
                        <a:t>Staueinrichtung an einem</a:t>
                      </a:r>
                      <a:r>
                        <a:rPr lang="de-DE" sz="1600" baseline="0" dirty="0" smtClean="0"/>
                        <a:t> </a:t>
                      </a:r>
                      <a:r>
                        <a:rPr lang="de-DE" sz="1600" dirty="0" smtClean="0"/>
                        <a:t>Fließgewässer</a:t>
                      </a:r>
                      <a:endParaRPr lang="de-DE" sz="1600" dirty="0"/>
                    </a:p>
                  </a:txBody>
                  <a:tcPr/>
                </a:tc>
                <a:tc>
                  <a:txBody>
                    <a:bodyPr/>
                    <a:lstStyle/>
                    <a:p>
                      <a:r>
                        <a:rPr lang="de-DE" sz="1600" dirty="0" smtClean="0"/>
                        <a:t>-</a:t>
                      </a:r>
                      <a:endParaRPr lang="de-DE" sz="1600" dirty="0"/>
                    </a:p>
                  </a:txBody>
                  <a:tcPr/>
                </a:tc>
                <a:tc>
                  <a:txBody>
                    <a:bodyPr/>
                    <a:lstStyle/>
                    <a:p>
                      <a:r>
                        <a:rPr lang="de-DE" sz="1600" dirty="0" err="1" smtClean="0"/>
                        <a:t>BF_Fliessgewaesser</a:t>
                      </a:r>
                      <a:endParaRPr lang="de-DE" sz="1600" dirty="0"/>
                    </a:p>
                  </a:txBody>
                  <a:tcPr/>
                </a:tc>
                <a:tc>
                  <a:txBody>
                    <a:bodyPr/>
                    <a:lstStyle/>
                    <a:p>
                      <a:r>
                        <a:rPr lang="de-DE" sz="1600" dirty="0" smtClean="0"/>
                        <a:t>-</a:t>
                      </a:r>
                      <a:endParaRPr lang="de-DE" sz="1600" dirty="0"/>
                    </a:p>
                  </a:txBody>
                  <a:tcPr/>
                </a:tc>
                <a:tc>
                  <a:txBody>
                    <a:bodyPr/>
                    <a:lstStyle/>
                    <a:p>
                      <a:r>
                        <a:rPr lang="de-DE" sz="1600" dirty="0" err="1" smtClean="0"/>
                        <a:t>UP_ZeichenWasserstaueinrichtung</a:t>
                      </a:r>
                      <a:r>
                        <a:rPr lang="de-DE" sz="1600" dirty="0" smtClean="0"/>
                        <a:t> </a:t>
                      </a:r>
                      <a:r>
                        <a:rPr lang="de-DE" sz="1600" dirty="0" smtClean="0"/>
                        <a:t>(NEU)</a:t>
                      </a:r>
                      <a:endParaRPr lang="de-DE" sz="1600" dirty="0"/>
                    </a:p>
                  </a:txBody>
                  <a:tcPr/>
                </a:tc>
                <a:extLst>
                  <a:ext uri="{0D108BD9-81ED-4DB2-BD59-A6C34878D82A}">
                    <a16:rowId xmlns:a16="http://schemas.microsoft.com/office/drawing/2014/main" val="4153465757"/>
                  </a:ext>
                </a:extLst>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162497215"/>
              </p:ext>
            </p:extLst>
          </p:nvPr>
        </p:nvGraphicFramePr>
        <p:xfrm>
          <a:off x="391090" y="3247999"/>
          <a:ext cx="11381809" cy="2377440"/>
        </p:xfrm>
        <a:graphic>
          <a:graphicData uri="http://schemas.openxmlformats.org/drawingml/2006/table">
            <a:tbl>
              <a:tblPr firstRow="1" bandRow="1">
                <a:tableStyleId>{5C22544A-7EE6-4342-B048-85BDC9FD1C3A}</a:tableStyleId>
              </a:tblPr>
              <a:tblGrid>
                <a:gridCol w="1386910">
                  <a:extLst>
                    <a:ext uri="{9D8B030D-6E8A-4147-A177-3AD203B41FA5}">
                      <a16:colId xmlns:a16="http://schemas.microsoft.com/office/drawing/2014/main" val="127834282"/>
                    </a:ext>
                  </a:extLst>
                </a:gridCol>
                <a:gridCol w="1942230">
                  <a:extLst>
                    <a:ext uri="{9D8B030D-6E8A-4147-A177-3AD203B41FA5}">
                      <a16:colId xmlns:a16="http://schemas.microsoft.com/office/drawing/2014/main" val="1622583341"/>
                    </a:ext>
                  </a:extLst>
                </a:gridCol>
                <a:gridCol w="1753644">
                  <a:extLst>
                    <a:ext uri="{9D8B030D-6E8A-4147-A177-3AD203B41FA5}">
                      <a16:colId xmlns:a16="http://schemas.microsoft.com/office/drawing/2014/main" val="860346964"/>
                    </a:ext>
                  </a:extLst>
                </a:gridCol>
                <a:gridCol w="3256767">
                  <a:extLst>
                    <a:ext uri="{9D8B030D-6E8A-4147-A177-3AD203B41FA5}">
                      <a16:colId xmlns:a16="http://schemas.microsoft.com/office/drawing/2014/main" val="55536140"/>
                    </a:ext>
                  </a:extLst>
                </a:gridCol>
                <a:gridCol w="3042258">
                  <a:extLst>
                    <a:ext uri="{9D8B030D-6E8A-4147-A177-3AD203B41FA5}">
                      <a16:colId xmlns:a16="http://schemas.microsoft.com/office/drawing/2014/main" val="2799502275"/>
                    </a:ext>
                  </a:extLst>
                </a:gridCol>
              </a:tblGrid>
              <a:tr h="564683">
                <a:tc>
                  <a:txBody>
                    <a:bodyPr/>
                    <a:lstStyle/>
                    <a:p>
                      <a:r>
                        <a:rPr lang="de-DE" sz="1600" dirty="0" smtClean="0"/>
                        <a:t>Wasserquelle</a:t>
                      </a:r>
                      <a:endParaRPr lang="de-DE" sz="1600" dirty="0"/>
                    </a:p>
                  </a:txBody>
                  <a:tcPr/>
                </a:tc>
                <a:tc>
                  <a:txBody>
                    <a:bodyPr/>
                    <a:lstStyle/>
                    <a:p>
                      <a:r>
                        <a:rPr lang="de-DE" sz="1600" dirty="0" smtClean="0"/>
                        <a:t>Einspeisestelle</a:t>
                      </a:r>
                      <a:endParaRPr lang="de-DE" sz="1600" dirty="0"/>
                    </a:p>
                  </a:txBody>
                  <a:tcPr/>
                </a:tc>
                <a:tc>
                  <a:txBody>
                    <a:bodyPr/>
                    <a:lstStyle/>
                    <a:p>
                      <a:r>
                        <a:rPr lang="de-DE" sz="1600" dirty="0" smtClean="0"/>
                        <a:t>Klasse LgBestMod für Wasserquelle</a:t>
                      </a:r>
                      <a:endParaRPr lang="de-DE" sz="1600" dirty="0"/>
                    </a:p>
                  </a:txBody>
                  <a:tcPr/>
                </a:tc>
                <a:tc>
                  <a:txBody>
                    <a:bodyPr/>
                    <a:lstStyle/>
                    <a:p>
                      <a:r>
                        <a:rPr lang="de-DE" sz="1600" dirty="0" smtClean="0"/>
                        <a:t>Klasse LgBestMod für Einspeisestelle</a:t>
                      </a:r>
                      <a:endParaRPr lang="de-DE" sz="1600" dirty="0"/>
                    </a:p>
                  </a:txBody>
                  <a:tcPr/>
                </a:tc>
                <a:tc>
                  <a:txBody>
                    <a:bodyPr/>
                    <a:lstStyle/>
                    <a:p>
                      <a:r>
                        <a:rPr lang="de-DE" sz="1600" dirty="0" smtClean="0"/>
                        <a:t>Darstellung im Feuerwehrplan</a:t>
                      </a:r>
                      <a:endParaRPr lang="de-DE" sz="1600" dirty="0"/>
                    </a:p>
                  </a:txBody>
                  <a:tcPr/>
                </a:tc>
                <a:extLst>
                  <a:ext uri="{0D108BD9-81ED-4DB2-BD59-A6C34878D82A}">
                    <a16:rowId xmlns:a16="http://schemas.microsoft.com/office/drawing/2014/main" val="1379911414"/>
                  </a:ext>
                </a:extLst>
              </a:tr>
              <a:tr h="806689">
                <a:tc>
                  <a:txBody>
                    <a:bodyPr/>
                    <a:lstStyle/>
                    <a:p>
                      <a:r>
                        <a:rPr lang="de-DE" sz="1600" dirty="0" smtClean="0"/>
                        <a:t>- </a:t>
                      </a:r>
                      <a:endParaRPr lang="de-DE" sz="1600" dirty="0"/>
                    </a:p>
                  </a:txBody>
                  <a:tcPr/>
                </a:tc>
                <a:tc>
                  <a:txBody>
                    <a:bodyPr/>
                    <a:lstStyle/>
                    <a:p>
                      <a:r>
                        <a:rPr lang="de-DE" sz="1600" dirty="0" smtClean="0"/>
                        <a:t>Löschwasser-Einspeiseeinrichtung</a:t>
                      </a:r>
                      <a:endParaRPr lang="de-DE" sz="1600" dirty="0"/>
                    </a:p>
                  </a:txBody>
                  <a:tcPr/>
                </a:tc>
                <a:tc>
                  <a:txBody>
                    <a:bodyPr/>
                    <a:lstStyle/>
                    <a:p>
                      <a:r>
                        <a:rPr lang="de-DE" sz="1600" dirty="0" smtClean="0"/>
                        <a:t>-</a:t>
                      </a:r>
                      <a:endParaRPr lang="de-DE" sz="1600" dirty="0"/>
                    </a:p>
                  </a:txBody>
                  <a:tcPr/>
                </a:tc>
                <a:tc>
                  <a:txBody>
                    <a:bodyPr/>
                    <a:lstStyle/>
                    <a:p>
                      <a:r>
                        <a:rPr lang="de-DE" sz="1600" dirty="0" smtClean="0"/>
                        <a:t>- </a:t>
                      </a:r>
                    </a:p>
                    <a:p>
                      <a:r>
                        <a:rPr lang="de-DE" sz="1600" dirty="0" smtClean="0"/>
                        <a:t>(i.d.R. nur in der Gebäudebestandsdokumentation nachgewiesen)</a:t>
                      </a:r>
                      <a:endParaRPr lang="de-DE" sz="1600" dirty="0"/>
                    </a:p>
                  </a:txBody>
                  <a:tcPr/>
                </a:tc>
                <a:tc>
                  <a:txBody>
                    <a:bodyPr/>
                    <a:lstStyle/>
                    <a:p>
                      <a:r>
                        <a:rPr lang="de-DE" sz="1600" dirty="0" err="1" smtClean="0"/>
                        <a:t>UP_LoeschwasserEinspeisung</a:t>
                      </a:r>
                      <a:r>
                        <a:rPr lang="de-DE" sz="1600" dirty="0" smtClean="0"/>
                        <a:t> </a:t>
                      </a:r>
                    </a:p>
                    <a:p>
                      <a:r>
                        <a:rPr lang="de-DE" sz="1600" dirty="0" smtClean="0"/>
                        <a:t>NEU: </a:t>
                      </a:r>
                    </a:p>
                    <a:p>
                      <a:r>
                        <a:rPr lang="de-DE" sz="1600" dirty="0" smtClean="0"/>
                        <a:t>Mit Art-Attribut </a:t>
                      </a:r>
                    </a:p>
                    <a:p>
                      <a:r>
                        <a:rPr lang="de-DE" sz="1600" dirty="0" smtClean="0"/>
                        <a:t>Werte: A, B, C, </a:t>
                      </a:r>
                      <a:r>
                        <a:rPr lang="de-DE" sz="1600" dirty="0" err="1" smtClean="0"/>
                        <a:t>unspezifiziert</a:t>
                      </a:r>
                      <a:r>
                        <a:rPr lang="de-DE" sz="1600" dirty="0" smtClean="0"/>
                        <a:t>) </a:t>
                      </a:r>
                    </a:p>
                    <a:p>
                      <a:r>
                        <a:rPr lang="de-DE" sz="1600" dirty="0" smtClean="0"/>
                        <a:t>A: sehr selten, kann daher auch weg gelassen werden</a:t>
                      </a:r>
                    </a:p>
                    <a:p>
                      <a:r>
                        <a:rPr lang="de-DE" sz="1600" dirty="0" err="1" smtClean="0"/>
                        <a:t>Unspezifiziert</a:t>
                      </a:r>
                      <a:r>
                        <a:rPr lang="de-DE" sz="1600" dirty="0" smtClean="0"/>
                        <a:t>:</a:t>
                      </a:r>
                      <a:r>
                        <a:rPr lang="de-DE" sz="1600" baseline="0" dirty="0" smtClean="0"/>
                        <a:t> </a:t>
                      </a:r>
                      <a:r>
                        <a:rPr lang="de-DE" sz="1600" baseline="0" dirty="0" err="1" smtClean="0"/>
                        <a:t>Altdaten</a:t>
                      </a:r>
                      <a:endParaRPr lang="de-DE" sz="1600" dirty="0" smtClean="0"/>
                    </a:p>
                  </a:txBody>
                  <a:tcPr/>
                </a:tc>
                <a:extLst>
                  <a:ext uri="{0D108BD9-81ED-4DB2-BD59-A6C34878D82A}">
                    <a16:rowId xmlns:a16="http://schemas.microsoft.com/office/drawing/2014/main" val="4153465757"/>
                  </a:ext>
                </a:extLst>
              </a:tr>
            </a:tbl>
          </a:graphicData>
        </a:graphic>
      </p:graphicFrame>
      <p:sp>
        <p:nvSpPr>
          <p:cNvPr id="4" name="Textfeld 3"/>
          <p:cNvSpPr txBox="1"/>
          <p:nvPr/>
        </p:nvSpPr>
        <p:spPr>
          <a:xfrm>
            <a:off x="391090" y="275573"/>
            <a:ext cx="8297913" cy="369332"/>
          </a:xfrm>
          <a:prstGeom prst="rect">
            <a:avLst/>
          </a:prstGeom>
          <a:noFill/>
        </p:spPr>
        <p:txBody>
          <a:bodyPr wrap="none" rtlCol="0">
            <a:spAutoFit/>
          </a:bodyPr>
          <a:lstStyle/>
          <a:p>
            <a:r>
              <a:rPr lang="de-DE" b="1" dirty="0" smtClean="0"/>
              <a:t>Übersicht: Zusammenhang zwischen Löschwasserquelle und -</a:t>
            </a:r>
            <a:r>
              <a:rPr lang="de-DE" b="1" dirty="0" err="1" smtClean="0"/>
              <a:t>entnahmemöglichkeiten</a:t>
            </a:r>
            <a:endParaRPr lang="de-DE" b="1" dirty="0"/>
          </a:p>
        </p:txBody>
      </p:sp>
      <p:sp>
        <p:nvSpPr>
          <p:cNvPr id="5" name="Textfeld 4"/>
          <p:cNvSpPr txBox="1"/>
          <p:nvPr/>
        </p:nvSpPr>
        <p:spPr>
          <a:xfrm>
            <a:off x="391090" y="2693096"/>
            <a:ext cx="1702133" cy="369332"/>
          </a:xfrm>
          <a:prstGeom prst="rect">
            <a:avLst/>
          </a:prstGeom>
          <a:noFill/>
        </p:spPr>
        <p:txBody>
          <a:bodyPr wrap="none" rtlCol="0">
            <a:spAutoFit/>
          </a:bodyPr>
          <a:lstStyle/>
          <a:p>
            <a:r>
              <a:rPr lang="de-DE" b="1" dirty="0" smtClean="0"/>
              <a:t>Einspeisestellen</a:t>
            </a:r>
            <a:endParaRPr lang="de-DE" b="1" dirty="0"/>
          </a:p>
        </p:txBody>
      </p:sp>
    </p:spTree>
    <p:extLst>
      <p:ext uri="{BB962C8B-B14F-4D97-AF65-F5344CB8AC3E}">
        <p14:creationId xmlns:p14="http://schemas.microsoft.com/office/powerpoint/2010/main" val="333687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003" y="1067650"/>
            <a:ext cx="5665312" cy="4248984"/>
          </a:xfrm>
          <a:prstGeom prst="rect">
            <a:avLst/>
          </a:prstGeom>
        </p:spPr>
      </p:pic>
      <p:pic>
        <p:nvPicPr>
          <p:cNvPr id="6" name="Grafik 5"/>
          <p:cNvPicPr>
            <a:picLocks noChangeAspect="1"/>
          </p:cNvPicPr>
          <p:nvPr/>
        </p:nvPicPr>
        <p:blipFill rotWithShape="1">
          <a:blip r:embed="rId3"/>
          <a:srcRect l="13762" t="13726" r="14785" b="14383"/>
          <a:stretch/>
        </p:blipFill>
        <p:spPr>
          <a:xfrm>
            <a:off x="8016657" y="926926"/>
            <a:ext cx="2041744" cy="2054270"/>
          </a:xfrm>
          <a:prstGeom prst="rect">
            <a:avLst/>
          </a:prstGeom>
        </p:spPr>
      </p:pic>
      <p:sp>
        <p:nvSpPr>
          <p:cNvPr id="7" name="Textfeld 6"/>
          <p:cNvSpPr txBox="1"/>
          <p:nvPr/>
        </p:nvSpPr>
        <p:spPr>
          <a:xfrm>
            <a:off x="8129699" y="3127613"/>
            <a:ext cx="1632819" cy="369332"/>
          </a:xfrm>
          <a:prstGeom prst="rect">
            <a:avLst/>
          </a:prstGeom>
          <a:noFill/>
        </p:spPr>
        <p:txBody>
          <a:bodyPr wrap="none" rtlCol="0">
            <a:spAutoFit/>
          </a:bodyPr>
          <a:lstStyle/>
          <a:p>
            <a:r>
              <a:rPr lang="de-DE" dirty="0" smtClean="0"/>
              <a:t>Ersetzen durch:</a:t>
            </a:r>
            <a:endParaRPr lang="de-DE" dirty="0"/>
          </a:p>
        </p:txBody>
      </p:sp>
      <p:pic>
        <p:nvPicPr>
          <p:cNvPr id="8" name="Grafik 7"/>
          <p:cNvPicPr>
            <a:picLocks noChangeAspect="1"/>
          </p:cNvPicPr>
          <p:nvPr/>
        </p:nvPicPr>
        <p:blipFill>
          <a:blip r:embed="rId4"/>
          <a:stretch>
            <a:fillRect/>
          </a:stretch>
        </p:blipFill>
        <p:spPr>
          <a:xfrm>
            <a:off x="7985650" y="3536518"/>
            <a:ext cx="1920918" cy="1867887"/>
          </a:xfrm>
          <a:prstGeom prst="rect">
            <a:avLst/>
          </a:prstGeom>
        </p:spPr>
      </p:pic>
      <p:sp>
        <p:nvSpPr>
          <p:cNvPr id="9" name="Rechteck 8"/>
          <p:cNvSpPr/>
          <p:nvPr/>
        </p:nvSpPr>
        <p:spPr>
          <a:xfrm>
            <a:off x="1224003" y="698318"/>
            <a:ext cx="6776214" cy="369332"/>
          </a:xfrm>
          <a:prstGeom prst="rect">
            <a:avLst/>
          </a:prstGeom>
        </p:spPr>
        <p:txBody>
          <a:bodyPr wrap="none">
            <a:spAutoFit/>
          </a:bodyPr>
          <a:lstStyle/>
          <a:p>
            <a:r>
              <a:rPr lang="de-DE" b="1" dirty="0">
                <a:solidFill>
                  <a:srgbClr val="000000"/>
                </a:solidFill>
                <a:latin typeface="Arial" panose="020B0604020202020204" pitchFamily="34" charset="0"/>
              </a:rPr>
              <a:t>Anforderung </a:t>
            </a:r>
            <a:r>
              <a:rPr lang="de-DE" b="1" dirty="0" smtClean="0">
                <a:solidFill>
                  <a:srgbClr val="000000"/>
                </a:solidFill>
                <a:latin typeface="Arial" panose="020B0604020202020204" pitchFamily="34" charset="0"/>
              </a:rPr>
              <a:t>924: </a:t>
            </a:r>
            <a:r>
              <a:rPr lang="de-DE" b="1" dirty="0" err="1">
                <a:solidFill>
                  <a:srgbClr val="000000"/>
                </a:solidFill>
                <a:latin typeface="Arial" panose="020B0604020202020204" pitchFamily="34" charset="0"/>
              </a:rPr>
              <a:t>PP_ZeichenSaugstelleOffenesGewaesser</a:t>
            </a:r>
            <a:r>
              <a:rPr lang="de-DE" b="1" dirty="0">
                <a:solidFill>
                  <a:srgbClr val="000000"/>
                </a:solidFill>
                <a:latin typeface="Arial" panose="020B0604020202020204" pitchFamily="34" charset="0"/>
              </a:rPr>
              <a:t> </a:t>
            </a:r>
            <a:endParaRPr lang="de-DE" dirty="0"/>
          </a:p>
        </p:txBody>
      </p:sp>
      <p:sp>
        <p:nvSpPr>
          <p:cNvPr id="10" name="Textfeld 9"/>
          <p:cNvSpPr txBox="1"/>
          <p:nvPr/>
        </p:nvSpPr>
        <p:spPr>
          <a:xfrm>
            <a:off x="1134547" y="5404405"/>
            <a:ext cx="7811562" cy="369332"/>
          </a:xfrm>
          <a:prstGeom prst="rect">
            <a:avLst/>
          </a:prstGeom>
          <a:noFill/>
        </p:spPr>
        <p:txBody>
          <a:bodyPr wrap="none" rtlCol="0">
            <a:spAutoFit/>
          </a:bodyPr>
          <a:lstStyle/>
          <a:p>
            <a:r>
              <a:rPr lang="de-DE" dirty="0" smtClean="0"/>
              <a:t>Die LW-Entnahme erfolgt im Gewässer direkt oder an einem Löschwasserschacht.</a:t>
            </a:r>
          </a:p>
        </p:txBody>
      </p:sp>
      <p:sp>
        <p:nvSpPr>
          <p:cNvPr id="11" name="Textfeld 10"/>
          <p:cNvSpPr txBox="1"/>
          <p:nvPr/>
        </p:nvSpPr>
        <p:spPr>
          <a:xfrm>
            <a:off x="1134547" y="5773737"/>
            <a:ext cx="3783343" cy="369332"/>
          </a:xfrm>
          <a:prstGeom prst="rect">
            <a:avLst/>
          </a:prstGeom>
          <a:noFill/>
        </p:spPr>
        <p:txBody>
          <a:bodyPr wrap="none" rtlCol="0">
            <a:spAutoFit/>
          </a:bodyPr>
          <a:lstStyle/>
          <a:p>
            <a:r>
              <a:rPr lang="de-DE" b="1" dirty="0" smtClean="0">
                <a:solidFill>
                  <a:srgbClr val="FF0000"/>
                </a:solidFill>
              </a:rPr>
              <a:t>Wie ist der LW-Schacht </a:t>
            </a:r>
            <a:r>
              <a:rPr lang="de-DE" b="1" dirty="0" err="1" smtClean="0">
                <a:solidFill>
                  <a:srgbClr val="FF0000"/>
                </a:solidFill>
              </a:rPr>
              <a:t>aufzumessen</a:t>
            </a:r>
            <a:r>
              <a:rPr lang="de-DE" b="1" dirty="0" smtClean="0">
                <a:solidFill>
                  <a:srgbClr val="FF0000"/>
                </a:solidFill>
              </a:rPr>
              <a:t>?</a:t>
            </a:r>
            <a:endParaRPr lang="de-DE" b="1" dirty="0">
              <a:solidFill>
                <a:srgbClr val="FF0000"/>
              </a:solidFill>
            </a:endParaRPr>
          </a:p>
        </p:txBody>
      </p:sp>
    </p:spTree>
    <p:extLst>
      <p:ext uri="{BB962C8B-B14F-4D97-AF65-F5344CB8AC3E}">
        <p14:creationId xmlns:p14="http://schemas.microsoft.com/office/powerpoint/2010/main" val="1630730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224003" y="698318"/>
            <a:ext cx="6032421" cy="369332"/>
          </a:xfrm>
          <a:prstGeom prst="rect">
            <a:avLst/>
          </a:prstGeom>
        </p:spPr>
        <p:txBody>
          <a:bodyPr wrap="none">
            <a:spAutoFit/>
          </a:bodyPr>
          <a:lstStyle/>
          <a:p>
            <a:r>
              <a:rPr lang="de-DE" b="1" dirty="0" smtClean="0">
                <a:solidFill>
                  <a:srgbClr val="000000"/>
                </a:solidFill>
                <a:latin typeface="Arial" panose="020B0604020202020204" pitchFamily="34" charset="0"/>
              </a:rPr>
              <a:t>Anforderung 923: NEU: Löschwasser-Sauganschluss</a:t>
            </a:r>
            <a:endParaRPr lang="de-DE" dirty="0"/>
          </a:p>
        </p:txBody>
      </p:sp>
      <p:sp>
        <p:nvSpPr>
          <p:cNvPr id="3" name="Textfeld 2"/>
          <p:cNvSpPr txBox="1"/>
          <p:nvPr/>
        </p:nvSpPr>
        <p:spPr>
          <a:xfrm>
            <a:off x="1224003" y="1067650"/>
            <a:ext cx="10474511" cy="646331"/>
          </a:xfrm>
          <a:prstGeom prst="rect">
            <a:avLst/>
          </a:prstGeom>
          <a:noFill/>
        </p:spPr>
        <p:txBody>
          <a:bodyPr wrap="square" rtlCol="0">
            <a:spAutoFit/>
          </a:bodyPr>
          <a:lstStyle/>
          <a:p>
            <a:r>
              <a:rPr lang="de-DE" dirty="0" smtClean="0"/>
              <a:t>Wie ein Hydrant, aber nicht an eine wasserführende Leitung, sondern an eine Saugleitung (ohne eigenen Wasserdruck) angeschlossen.</a:t>
            </a:r>
          </a:p>
        </p:txBody>
      </p:sp>
      <p:pic>
        <p:nvPicPr>
          <p:cNvPr id="4" name="Grafik 3"/>
          <p:cNvPicPr>
            <a:picLocks noChangeAspect="1"/>
          </p:cNvPicPr>
          <p:nvPr/>
        </p:nvPicPr>
        <p:blipFill>
          <a:blip r:embed="rId2"/>
          <a:stretch>
            <a:fillRect/>
          </a:stretch>
        </p:blipFill>
        <p:spPr>
          <a:xfrm>
            <a:off x="1224003" y="1795367"/>
            <a:ext cx="1381372" cy="1349760"/>
          </a:xfrm>
          <a:prstGeom prst="rect">
            <a:avLst/>
          </a:prstGeom>
        </p:spPr>
      </p:pic>
      <p:pic>
        <p:nvPicPr>
          <p:cNvPr id="5" name="Grafik 4"/>
          <p:cNvPicPr>
            <a:picLocks noChangeAspect="1"/>
          </p:cNvPicPr>
          <p:nvPr/>
        </p:nvPicPr>
        <p:blipFill>
          <a:blip r:embed="rId3"/>
          <a:stretch>
            <a:fillRect/>
          </a:stretch>
        </p:blipFill>
        <p:spPr>
          <a:xfrm>
            <a:off x="1224003" y="3232873"/>
            <a:ext cx="1381372" cy="1359909"/>
          </a:xfrm>
          <a:prstGeom prst="rect">
            <a:avLst/>
          </a:prstGeom>
        </p:spPr>
      </p:pic>
      <p:sp>
        <p:nvSpPr>
          <p:cNvPr id="6" name="Rechteck 5"/>
          <p:cNvSpPr/>
          <p:nvPr/>
        </p:nvSpPr>
        <p:spPr>
          <a:xfrm>
            <a:off x="2849521" y="1927527"/>
            <a:ext cx="4891083" cy="369332"/>
          </a:xfrm>
          <a:prstGeom prst="rect">
            <a:avLst/>
          </a:prstGeom>
        </p:spPr>
        <p:txBody>
          <a:bodyPr wrap="none">
            <a:spAutoFit/>
          </a:bodyPr>
          <a:lstStyle/>
          <a:p>
            <a:r>
              <a:rPr lang="de-DE" b="1" dirty="0" err="1">
                <a:solidFill>
                  <a:srgbClr val="000000"/>
                </a:solidFill>
                <a:latin typeface="Arial" panose="020B0604020202020204" pitchFamily="34" charset="0"/>
              </a:rPr>
              <a:t>P</a:t>
            </a:r>
            <a:r>
              <a:rPr lang="de-DE" b="1" dirty="0" err="1" smtClean="0">
                <a:solidFill>
                  <a:srgbClr val="000000"/>
                </a:solidFill>
                <a:latin typeface="Arial" panose="020B0604020202020204" pitchFamily="34" charset="0"/>
              </a:rPr>
              <a:t>P_LoeschwasserSauganschlussUnterflur</a:t>
            </a:r>
            <a:endParaRPr lang="de-DE" dirty="0"/>
          </a:p>
        </p:txBody>
      </p:sp>
      <p:sp>
        <p:nvSpPr>
          <p:cNvPr id="7" name="Rechteck 6"/>
          <p:cNvSpPr/>
          <p:nvPr/>
        </p:nvSpPr>
        <p:spPr>
          <a:xfrm>
            <a:off x="2849521" y="3370107"/>
            <a:ext cx="4942379" cy="369332"/>
          </a:xfrm>
          <a:prstGeom prst="rect">
            <a:avLst/>
          </a:prstGeom>
        </p:spPr>
        <p:txBody>
          <a:bodyPr wrap="none">
            <a:spAutoFit/>
          </a:bodyPr>
          <a:lstStyle/>
          <a:p>
            <a:r>
              <a:rPr lang="de-DE" b="1" dirty="0" err="1">
                <a:solidFill>
                  <a:srgbClr val="000000"/>
                </a:solidFill>
                <a:latin typeface="Arial" panose="020B0604020202020204" pitchFamily="34" charset="0"/>
              </a:rPr>
              <a:t>P</a:t>
            </a:r>
            <a:r>
              <a:rPr lang="de-DE" b="1" dirty="0" err="1" smtClean="0">
                <a:solidFill>
                  <a:srgbClr val="000000"/>
                </a:solidFill>
                <a:latin typeface="Arial" panose="020B0604020202020204" pitchFamily="34" charset="0"/>
              </a:rPr>
              <a:t>P_LoeschwasserSauganschlussUeberflur</a:t>
            </a:r>
            <a:endParaRPr lang="de-DE" dirty="0"/>
          </a:p>
        </p:txBody>
      </p:sp>
      <p:pic>
        <p:nvPicPr>
          <p:cNvPr id="8" name="Grafik 7"/>
          <p:cNvPicPr>
            <a:picLocks noChangeAspect="1"/>
          </p:cNvPicPr>
          <p:nvPr/>
        </p:nvPicPr>
        <p:blipFill>
          <a:blip r:embed="rId4"/>
          <a:stretch>
            <a:fillRect/>
          </a:stretch>
        </p:blipFill>
        <p:spPr>
          <a:xfrm>
            <a:off x="1224003" y="5389207"/>
            <a:ext cx="1078456" cy="1073532"/>
          </a:xfrm>
          <a:prstGeom prst="rect">
            <a:avLst/>
          </a:prstGeom>
        </p:spPr>
      </p:pic>
      <p:sp>
        <p:nvSpPr>
          <p:cNvPr id="9" name="Textfeld 8"/>
          <p:cNvSpPr txBox="1"/>
          <p:nvPr/>
        </p:nvSpPr>
        <p:spPr>
          <a:xfrm>
            <a:off x="1224003" y="4806328"/>
            <a:ext cx="8602933" cy="369332"/>
          </a:xfrm>
          <a:prstGeom prst="rect">
            <a:avLst/>
          </a:prstGeom>
          <a:noFill/>
        </p:spPr>
        <p:txBody>
          <a:bodyPr wrap="none" rtlCol="0">
            <a:spAutoFit/>
          </a:bodyPr>
          <a:lstStyle/>
          <a:p>
            <a:r>
              <a:rPr lang="de-DE" dirty="0" smtClean="0"/>
              <a:t>Zum Vergleich </a:t>
            </a:r>
            <a:r>
              <a:rPr lang="de-DE" dirty="0" err="1" smtClean="0"/>
              <a:t>PP_ZeichenUeberflurhydrant</a:t>
            </a:r>
            <a:r>
              <a:rPr lang="de-DE" dirty="0" smtClean="0"/>
              <a:t>: „Pfeil“ wirkt proportional zu klein, </a:t>
            </a:r>
            <a:r>
              <a:rPr lang="de-DE" b="1" dirty="0" smtClean="0">
                <a:solidFill>
                  <a:srgbClr val="FF0000"/>
                </a:solidFill>
              </a:rPr>
              <a:t>anpassen</a:t>
            </a:r>
            <a:r>
              <a:rPr lang="de-DE" dirty="0" smtClean="0"/>
              <a:t>!</a:t>
            </a:r>
          </a:p>
        </p:txBody>
      </p:sp>
      <p:pic>
        <p:nvPicPr>
          <p:cNvPr id="10" name="Grafik 9"/>
          <p:cNvPicPr>
            <a:picLocks noChangeAspect="1"/>
          </p:cNvPicPr>
          <p:nvPr/>
        </p:nvPicPr>
        <p:blipFill>
          <a:blip r:embed="rId5"/>
          <a:stretch>
            <a:fillRect/>
          </a:stretch>
        </p:blipFill>
        <p:spPr>
          <a:xfrm>
            <a:off x="4402723" y="5389206"/>
            <a:ext cx="1077862" cy="1092832"/>
          </a:xfrm>
          <a:prstGeom prst="rect">
            <a:avLst/>
          </a:prstGeom>
        </p:spPr>
      </p:pic>
      <p:sp>
        <p:nvSpPr>
          <p:cNvPr id="11" name="Rechteck 10"/>
          <p:cNvSpPr/>
          <p:nvPr/>
        </p:nvSpPr>
        <p:spPr>
          <a:xfrm>
            <a:off x="5561473" y="5654927"/>
            <a:ext cx="2852576" cy="369332"/>
          </a:xfrm>
          <a:prstGeom prst="rect">
            <a:avLst/>
          </a:prstGeom>
        </p:spPr>
        <p:txBody>
          <a:bodyPr wrap="none">
            <a:spAutoFit/>
          </a:bodyPr>
          <a:lstStyle/>
          <a:p>
            <a:r>
              <a:rPr lang="de-DE" dirty="0" err="1" smtClean="0"/>
              <a:t>PP_ZeichenUnterflurhydrant</a:t>
            </a:r>
            <a:endParaRPr lang="de-DE" dirty="0"/>
          </a:p>
        </p:txBody>
      </p:sp>
      <p:sp>
        <p:nvSpPr>
          <p:cNvPr id="12" name="Rechteck 11"/>
          <p:cNvSpPr/>
          <p:nvPr/>
        </p:nvSpPr>
        <p:spPr>
          <a:xfrm>
            <a:off x="3864020" y="2298319"/>
            <a:ext cx="6647910" cy="369332"/>
          </a:xfrm>
          <a:prstGeom prst="rect">
            <a:avLst/>
          </a:prstGeom>
          <a:noFill/>
        </p:spPr>
        <p:txBody>
          <a:bodyPr wrap="none" rtlCol="0">
            <a:spAutoFit/>
          </a:bodyPr>
          <a:lstStyle/>
          <a:p>
            <a:r>
              <a:rPr lang="de-DE" dirty="0" smtClean="0"/>
              <a:t> Beschreibung: Löschwasser-Sauganschluss</a:t>
            </a:r>
            <a:r>
              <a:rPr lang="de-DE" dirty="0"/>
              <a:t>, unterflur </a:t>
            </a:r>
            <a:r>
              <a:rPr lang="de-DE" dirty="0" smtClean="0"/>
              <a:t>nach DIN14222</a:t>
            </a:r>
            <a:endParaRPr lang="de-DE" dirty="0"/>
          </a:p>
        </p:txBody>
      </p:sp>
      <p:sp>
        <p:nvSpPr>
          <p:cNvPr id="13" name="Rechteck 12"/>
          <p:cNvSpPr/>
          <p:nvPr/>
        </p:nvSpPr>
        <p:spPr>
          <a:xfrm>
            <a:off x="3864019" y="3739439"/>
            <a:ext cx="7998129" cy="923330"/>
          </a:xfrm>
          <a:prstGeom prst="rect">
            <a:avLst/>
          </a:prstGeom>
          <a:noFill/>
        </p:spPr>
        <p:txBody>
          <a:bodyPr wrap="square" rtlCol="0">
            <a:spAutoFit/>
          </a:bodyPr>
          <a:lstStyle/>
          <a:p>
            <a:r>
              <a:rPr lang="de-DE" dirty="0" smtClean="0"/>
              <a:t>Beschreibung</a:t>
            </a:r>
            <a:r>
              <a:rPr lang="de-DE" dirty="0"/>
              <a:t>: </a:t>
            </a:r>
            <a:r>
              <a:rPr lang="de-DE" dirty="0" smtClean="0"/>
              <a:t/>
            </a:r>
            <a:br>
              <a:rPr lang="de-DE" dirty="0" smtClean="0"/>
            </a:br>
            <a:r>
              <a:rPr lang="de-DE" dirty="0" smtClean="0"/>
              <a:t>Löschwasser-Sauganschluss</a:t>
            </a:r>
            <a:r>
              <a:rPr lang="de-DE" dirty="0"/>
              <a:t>, </a:t>
            </a:r>
            <a:r>
              <a:rPr lang="de-DE" dirty="0" err="1" smtClean="0"/>
              <a:t>überflur</a:t>
            </a:r>
            <a:r>
              <a:rPr lang="de-DE" dirty="0" smtClean="0"/>
              <a:t> nach DIN14222 </a:t>
            </a:r>
            <a:r>
              <a:rPr lang="de-DE" u="sng" dirty="0" smtClean="0"/>
              <a:t>oder</a:t>
            </a:r>
          </a:p>
          <a:p>
            <a:r>
              <a:rPr lang="de-DE" dirty="0" smtClean="0"/>
              <a:t>Löschwasser-Sauganschluss, </a:t>
            </a:r>
            <a:r>
              <a:rPr lang="de-DE" dirty="0" err="1" smtClean="0"/>
              <a:t>überflur</a:t>
            </a:r>
            <a:r>
              <a:rPr lang="de-DE" dirty="0" smtClean="0"/>
              <a:t> mittels DIN 14319 Festkupplung</a:t>
            </a:r>
            <a:endParaRPr lang="de-DE" dirty="0"/>
          </a:p>
        </p:txBody>
      </p:sp>
    </p:spTree>
    <p:extLst>
      <p:ext uri="{BB962C8B-B14F-4D97-AF65-F5344CB8AC3E}">
        <p14:creationId xmlns:p14="http://schemas.microsoft.com/office/powerpoint/2010/main" val="4221890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402915" y="713984"/>
            <a:ext cx="9886424" cy="6093976"/>
          </a:xfrm>
          <a:prstGeom prst="rect">
            <a:avLst/>
          </a:prstGeom>
          <a:noFill/>
        </p:spPr>
        <p:txBody>
          <a:bodyPr wrap="none" rtlCol="0">
            <a:spAutoFit/>
          </a:bodyPr>
          <a:lstStyle/>
          <a:p>
            <a:r>
              <a:rPr lang="de-DE" sz="2400" b="1" dirty="0" smtClean="0"/>
              <a:t>Farben </a:t>
            </a:r>
            <a:r>
              <a:rPr lang="de-DE" sz="2400" b="1" dirty="0" smtClean="0">
                <a:solidFill>
                  <a:srgbClr val="FF0000"/>
                </a:solidFill>
              </a:rPr>
              <a:t>anpassen</a:t>
            </a:r>
            <a:r>
              <a:rPr lang="de-DE" sz="2400" b="1" dirty="0" smtClean="0"/>
              <a:t>:</a:t>
            </a:r>
          </a:p>
          <a:p>
            <a:r>
              <a:rPr lang="de-DE" b="1" dirty="0" smtClean="0"/>
              <a:t>DIN 14034-6 </a:t>
            </a:r>
            <a:r>
              <a:rPr lang="de-DE" dirty="0" smtClean="0"/>
              <a:t>Graphische Symbole für das Feuerwehrwesen</a:t>
            </a:r>
            <a:endParaRPr lang="de-DE" b="1" dirty="0" smtClean="0"/>
          </a:p>
          <a:p>
            <a:r>
              <a:rPr lang="de-DE" b="1" dirty="0" smtClean="0"/>
              <a:t>Signalblau</a:t>
            </a:r>
            <a:r>
              <a:rPr lang="de-DE" dirty="0" smtClean="0"/>
              <a:t>: RAL 5005 R/G/B: 0/83/135</a:t>
            </a:r>
          </a:p>
          <a:p>
            <a:r>
              <a:rPr lang="de-DE" b="1" dirty="0" smtClean="0"/>
              <a:t>Signalrot</a:t>
            </a:r>
            <a:r>
              <a:rPr lang="de-DE" dirty="0" smtClean="0"/>
              <a:t>: RAL 3001 155/36/35</a:t>
            </a:r>
          </a:p>
          <a:p>
            <a:r>
              <a:rPr lang="de-DE" b="1" dirty="0" smtClean="0"/>
              <a:t>Signalgelb</a:t>
            </a:r>
            <a:r>
              <a:rPr lang="de-DE" dirty="0" smtClean="0"/>
              <a:t>: RAL 1003 249/168/0</a:t>
            </a:r>
          </a:p>
          <a:p>
            <a:pPr marL="742950" lvl="1" indent="-285750">
              <a:buFont typeface="Arial" panose="020B0604020202020204" pitchFamily="34" charset="0"/>
              <a:buChar char="•"/>
            </a:pPr>
            <a:r>
              <a:rPr lang="de-DE" dirty="0" err="1" smtClean="0"/>
              <a:t>zB</a:t>
            </a:r>
            <a:r>
              <a:rPr lang="de-DE" dirty="0" smtClean="0"/>
              <a:t> Absperrarmatur Gasversorgung</a:t>
            </a:r>
          </a:p>
          <a:p>
            <a:pPr marL="742950" lvl="1" indent="-285750">
              <a:buFont typeface="Arial" panose="020B0604020202020204" pitchFamily="34" charset="0"/>
              <a:buChar char="•"/>
            </a:pPr>
            <a:r>
              <a:rPr lang="de-DE" dirty="0" smtClean="0"/>
              <a:t>Auch für Nicht befahrbare Fläche (DIN 14095 “Feuerwehrpläne für bauliche Anlagen”)</a:t>
            </a:r>
          </a:p>
          <a:p>
            <a:r>
              <a:rPr lang="de-DE" b="1" dirty="0" smtClean="0"/>
              <a:t>Signalgrün</a:t>
            </a:r>
            <a:r>
              <a:rPr lang="de-DE" dirty="0" smtClean="0"/>
              <a:t>: RAL 6032 34/127/82</a:t>
            </a:r>
          </a:p>
          <a:p>
            <a:endParaRPr lang="de-DE" b="1" dirty="0" smtClean="0"/>
          </a:p>
          <a:p>
            <a:r>
              <a:rPr lang="de-DE" b="1" dirty="0" smtClean="0"/>
              <a:t>Dienstvorschrift </a:t>
            </a:r>
            <a:r>
              <a:rPr lang="de-DE" b="1" dirty="0" err="1" smtClean="0"/>
              <a:t>Bw</a:t>
            </a:r>
            <a:r>
              <a:rPr lang="de-DE" b="1" dirty="0" smtClean="0"/>
              <a:t>: A1-2042/1-6016 Brandschutzbestimmung für den Umgang mit Munition</a:t>
            </a:r>
            <a:endParaRPr lang="de-DE" b="1" dirty="0"/>
          </a:p>
          <a:p>
            <a:r>
              <a:rPr lang="de-DE" b="1" dirty="0" smtClean="0"/>
              <a:t>Leuchtorange: </a:t>
            </a:r>
            <a:r>
              <a:rPr lang="de-DE" dirty="0" smtClean="0"/>
              <a:t>RAL 2005 255/77/6</a:t>
            </a:r>
          </a:p>
          <a:p>
            <a:endParaRPr lang="de-DE" dirty="0" smtClean="0"/>
          </a:p>
          <a:p>
            <a:endParaRPr lang="de-DE" dirty="0"/>
          </a:p>
          <a:p>
            <a:r>
              <a:rPr lang="de-DE" sz="2400" b="1" dirty="0" smtClean="0"/>
              <a:t>Piktogramme </a:t>
            </a:r>
            <a:r>
              <a:rPr lang="de-DE" sz="2400" b="1" dirty="0" smtClean="0">
                <a:solidFill>
                  <a:srgbClr val="FF0000"/>
                </a:solidFill>
              </a:rPr>
              <a:t>anpassen</a:t>
            </a:r>
            <a:r>
              <a:rPr lang="de-DE" sz="2400" b="1" dirty="0" smtClean="0"/>
              <a:t>:</a:t>
            </a:r>
          </a:p>
          <a:p>
            <a:r>
              <a:rPr lang="de-DE" dirty="0" smtClean="0"/>
              <a:t>Bei den Wasserentnahmestellen ist das Innenleben der Signatur und die Schrift in schwarz darzustellen:</a:t>
            </a:r>
          </a:p>
          <a:p>
            <a:r>
              <a:rPr lang="de-DE" dirty="0" err="1" smtClean="0"/>
              <a:t>PP_Zeichen­Loeschwasserbehaelter­Oberirdisch</a:t>
            </a:r>
            <a:endParaRPr lang="de-DE" dirty="0" smtClean="0"/>
          </a:p>
          <a:p>
            <a:r>
              <a:rPr lang="de-DE" dirty="0" err="1" smtClean="0">
                <a:effectLst/>
              </a:rPr>
              <a:t>PP_Zeichen­Loeschwasserbehaelter­Unterirdisch</a:t>
            </a:r>
            <a:endParaRPr lang="de-DE" dirty="0" smtClean="0">
              <a:effectLst/>
            </a:endParaRPr>
          </a:p>
          <a:p>
            <a:r>
              <a:rPr lang="de-DE" dirty="0" err="1" smtClean="0"/>
              <a:t>PP_Zeichen­Loeschwasserbrunnen</a:t>
            </a:r>
            <a:r>
              <a:rPr lang="de-DE" dirty="0" smtClean="0"/>
              <a:t> </a:t>
            </a:r>
          </a:p>
          <a:p>
            <a:r>
              <a:rPr lang="de-DE" dirty="0" err="1" smtClean="0"/>
              <a:t>PP_Zeichen­Loeschwasserteich</a:t>
            </a:r>
            <a:endParaRPr lang="de-DE" dirty="0" smtClean="0"/>
          </a:p>
          <a:p>
            <a:r>
              <a:rPr lang="de-DE" dirty="0" err="1"/>
              <a:t>PP_Zeichen­Ueberflurhydrant</a:t>
            </a:r>
            <a:r>
              <a:rPr lang="de-DE" dirty="0"/>
              <a:t> </a:t>
            </a:r>
            <a:r>
              <a:rPr lang="de-DE" dirty="0" smtClean="0"/>
              <a:t>Text aus </a:t>
            </a:r>
            <a:r>
              <a:rPr lang="de-DE" dirty="0" err="1" smtClean="0"/>
              <a:t>UP_Hydrant.Leistung</a:t>
            </a:r>
            <a:r>
              <a:rPr lang="de-DE" dirty="0" smtClean="0"/>
              <a:t> </a:t>
            </a:r>
            <a:r>
              <a:rPr lang="de-DE" dirty="0" smtClean="0">
                <a:sym typeface="Wingdings" panose="05000000000000000000" pitchFamily="2" charset="2"/>
              </a:rPr>
              <a:t> in schwarz</a:t>
            </a:r>
          </a:p>
          <a:p>
            <a:r>
              <a:rPr lang="de-DE" dirty="0" err="1" smtClean="0"/>
              <a:t>PP_Zeichen­Unterflurhydrant</a:t>
            </a:r>
            <a:r>
              <a:rPr lang="de-DE" dirty="0" smtClean="0"/>
              <a:t> </a:t>
            </a:r>
            <a:r>
              <a:rPr lang="de-DE" dirty="0"/>
              <a:t>Text aus </a:t>
            </a:r>
            <a:r>
              <a:rPr lang="de-DE" dirty="0" err="1"/>
              <a:t>UP_Hydrant.Leistung</a:t>
            </a:r>
            <a:r>
              <a:rPr lang="de-DE" dirty="0"/>
              <a:t> </a:t>
            </a:r>
            <a:r>
              <a:rPr lang="de-DE" dirty="0">
                <a:sym typeface="Wingdings" panose="05000000000000000000" pitchFamily="2" charset="2"/>
              </a:rPr>
              <a:t> in </a:t>
            </a:r>
            <a:r>
              <a:rPr lang="de-DE" dirty="0" smtClean="0">
                <a:sym typeface="Wingdings" panose="05000000000000000000" pitchFamily="2" charset="2"/>
              </a:rPr>
              <a:t>schwarz</a:t>
            </a:r>
            <a:endParaRPr lang="de-DE" dirty="0">
              <a:sym typeface="Wingdings" panose="05000000000000000000" pitchFamily="2" charset="2"/>
            </a:endParaRPr>
          </a:p>
        </p:txBody>
      </p:sp>
      <p:sp>
        <p:nvSpPr>
          <p:cNvPr id="3" name="Textfeld 2"/>
          <p:cNvSpPr txBox="1"/>
          <p:nvPr/>
        </p:nvSpPr>
        <p:spPr>
          <a:xfrm>
            <a:off x="9306838" y="6275540"/>
            <a:ext cx="1776705" cy="369332"/>
          </a:xfrm>
          <a:prstGeom prst="rect">
            <a:avLst/>
          </a:prstGeom>
          <a:noFill/>
        </p:spPr>
        <p:txBody>
          <a:bodyPr wrap="none" rtlCol="0">
            <a:spAutoFit/>
          </a:bodyPr>
          <a:lstStyle/>
          <a:p>
            <a:r>
              <a:rPr lang="de-DE" dirty="0" smtClean="0"/>
              <a:t>Anforderung 156</a:t>
            </a:r>
            <a:endParaRPr lang="de-DE" dirty="0"/>
          </a:p>
        </p:txBody>
      </p:sp>
      <p:sp>
        <p:nvSpPr>
          <p:cNvPr id="4" name="Geschweifte Klammer rechts 3"/>
          <p:cNvSpPr/>
          <p:nvPr/>
        </p:nvSpPr>
        <p:spPr>
          <a:xfrm>
            <a:off x="8768219" y="6275540"/>
            <a:ext cx="162839" cy="425885"/>
          </a:xfrm>
          <a:prstGeom prst="rightBrace">
            <a:avLst/>
          </a:prstGeom>
          <a:noFill/>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5" name="Textfeld 4"/>
          <p:cNvSpPr txBox="1"/>
          <p:nvPr/>
        </p:nvSpPr>
        <p:spPr>
          <a:xfrm>
            <a:off x="9306838" y="5423770"/>
            <a:ext cx="1776705" cy="369332"/>
          </a:xfrm>
          <a:prstGeom prst="rect">
            <a:avLst/>
          </a:prstGeom>
          <a:noFill/>
        </p:spPr>
        <p:txBody>
          <a:bodyPr wrap="none" rtlCol="0">
            <a:spAutoFit/>
          </a:bodyPr>
          <a:lstStyle/>
          <a:p>
            <a:r>
              <a:rPr lang="de-DE" dirty="0" smtClean="0"/>
              <a:t>Anforderung 926</a:t>
            </a:r>
            <a:endParaRPr lang="de-DE" dirty="0"/>
          </a:p>
        </p:txBody>
      </p:sp>
      <p:sp>
        <p:nvSpPr>
          <p:cNvPr id="6" name="Geschweifte Klammer rechts 5"/>
          <p:cNvSpPr/>
          <p:nvPr/>
        </p:nvSpPr>
        <p:spPr>
          <a:xfrm>
            <a:off x="8768219" y="5173248"/>
            <a:ext cx="162839" cy="900000"/>
          </a:xfrm>
          <a:prstGeom prst="rightBrace">
            <a:avLst/>
          </a:prstGeom>
          <a:noFill/>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7" name="Textfeld 6"/>
          <p:cNvSpPr txBox="1"/>
          <p:nvPr/>
        </p:nvSpPr>
        <p:spPr>
          <a:xfrm>
            <a:off x="9306838" y="801666"/>
            <a:ext cx="1776705" cy="369332"/>
          </a:xfrm>
          <a:prstGeom prst="rect">
            <a:avLst/>
          </a:prstGeom>
          <a:noFill/>
        </p:spPr>
        <p:txBody>
          <a:bodyPr wrap="none" rtlCol="0">
            <a:spAutoFit/>
          </a:bodyPr>
          <a:lstStyle/>
          <a:p>
            <a:r>
              <a:rPr lang="de-DE" dirty="0" smtClean="0"/>
              <a:t>Anforderung 925</a:t>
            </a:r>
            <a:endParaRPr lang="de-DE" dirty="0"/>
          </a:p>
        </p:txBody>
      </p:sp>
    </p:spTree>
    <p:extLst>
      <p:ext uri="{BB962C8B-B14F-4D97-AF65-F5344CB8AC3E}">
        <p14:creationId xmlns:p14="http://schemas.microsoft.com/office/powerpoint/2010/main" val="700995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224003" y="698318"/>
            <a:ext cx="6558206" cy="369332"/>
          </a:xfrm>
          <a:prstGeom prst="rect">
            <a:avLst/>
          </a:prstGeom>
        </p:spPr>
        <p:txBody>
          <a:bodyPr wrap="none">
            <a:spAutoFit/>
          </a:bodyPr>
          <a:lstStyle/>
          <a:p>
            <a:r>
              <a:rPr lang="de-DE" b="1" dirty="0" smtClean="0">
                <a:solidFill>
                  <a:srgbClr val="000000"/>
                </a:solidFill>
                <a:latin typeface="Arial" panose="020B0604020202020204" pitchFamily="34" charset="0"/>
              </a:rPr>
              <a:t>Ergänzen: </a:t>
            </a:r>
            <a:r>
              <a:rPr lang="de-DE" b="1" dirty="0" err="1" smtClean="0">
                <a:solidFill>
                  <a:srgbClr val="000000"/>
                </a:solidFill>
                <a:latin typeface="Arial" panose="020B0604020202020204" pitchFamily="34" charset="0"/>
              </a:rPr>
              <a:t>Hydrant.Leistung</a:t>
            </a:r>
            <a:r>
              <a:rPr lang="de-DE" b="1" dirty="0" smtClean="0">
                <a:solidFill>
                  <a:srgbClr val="000000"/>
                </a:solidFill>
                <a:latin typeface="Arial" panose="020B0604020202020204" pitchFamily="34" charset="0"/>
              </a:rPr>
              <a:t> im Piktogramm mit darstellen</a:t>
            </a:r>
            <a:endParaRPr lang="de-DE" dirty="0"/>
          </a:p>
        </p:txBody>
      </p:sp>
      <p:pic>
        <p:nvPicPr>
          <p:cNvPr id="4" name="Grafik 3"/>
          <p:cNvPicPr>
            <a:picLocks noChangeAspect="1"/>
          </p:cNvPicPr>
          <p:nvPr/>
        </p:nvPicPr>
        <p:blipFill>
          <a:blip r:embed="rId2"/>
          <a:stretch>
            <a:fillRect/>
          </a:stretch>
        </p:blipFill>
        <p:spPr>
          <a:xfrm>
            <a:off x="1224003" y="1397679"/>
            <a:ext cx="1285875" cy="1304925"/>
          </a:xfrm>
          <a:prstGeom prst="rect">
            <a:avLst/>
          </a:prstGeom>
        </p:spPr>
      </p:pic>
      <p:pic>
        <p:nvPicPr>
          <p:cNvPr id="5" name="Grafik 4"/>
          <p:cNvPicPr>
            <a:picLocks noChangeAspect="1"/>
          </p:cNvPicPr>
          <p:nvPr/>
        </p:nvPicPr>
        <p:blipFill>
          <a:blip r:embed="rId3"/>
          <a:stretch>
            <a:fillRect/>
          </a:stretch>
        </p:blipFill>
        <p:spPr>
          <a:xfrm>
            <a:off x="2753179" y="1397679"/>
            <a:ext cx="1257300" cy="1428750"/>
          </a:xfrm>
          <a:prstGeom prst="rect">
            <a:avLst/>
          </a:prstGeom>
        </p:spPr>
      </p:pic>
    </p:spTree>
    <p:extLst>
      <p:ext uri="{BB962C8B-B14F-4D97-AF65-F5344CB8AC3E}">
        <p14:creationId xmlns:p14="http://schemas.microsoft.com/office/powerpoint/2010/main" val="4214054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bgerundetes Rechteck 18"/>
          <p:cNvSpPr/>
          <p:nvPr/>
        </p:nvSpPr>
        <p:spPr>
          <a:xfrm>
            <a:off x="7928975" y="1975279"/>
            <a:ext cx="3807913" cy="4663516"/>
          </a:xfrm>
          <a:prstGeom prst="roundRect">
            <a:avLst>
              <a:gd name="adj" fmla="val 679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Rechteck 1"/>
          <p:cNvSpPr/>
          <p:nvPr/>
        </p:nvSpPr>
        <p:spPr>
          <a:xfrm>
            <a:off x="2301548" y="756041"/>
            <a:ext cx="8496357" cy="923330"/>
          </a:xfrm>
          <a:prstGeom prst="rect">
            <a:avLst/>
          </a:prstGeom>
        </p:spPr>
        <p:txBody>
          <a:bodyPr wrap="square">
            <a:spAutoFit/>
          </a:bodyPr>
          <a:lstStyle/>
          <a:p>
            <a:r>
              <a:rPr lang="de-DE" dirty="0" err="1" smtClean="0"/>
              <a:t>UP_Zeichen­Feuerwehrschluesseldepot</a:t>
            </a:r>
            <a:r>
              <a:rPr lang="de-DE" dirty="0" smtClean="0"/>
              <a:t>:</a:t>
            </a:r>
          </a:p>
          <a:p>
            <a:r>
              <a:rPr lang="de-DE" dirty="0" smtClean="0"/>
              <a:t>Linienstärke der Umrandung anpassen, Schriftzug „FSD“ dicker/kräftiger:, Mindestgröße 2mm gefordert  </a:t>
            </a:r>
            <a:endParaRPr lang="de-DE" dirty="0"/>
          </a:p>
        </p:txBody>
      </p:sp>
      <p:pic>
        <p:nvPicPr>
          <p:cNvPr id="3" name="Grafik 2"/>
          <p:cNvPicPr>
            <a:picLocks noChangeAspect="1"/>
          </p:cNvPicPr>
          <p:nvPr/>
        </p:nvPicPr>
        <p:blipFill>
          <a:blip r:embed="rId2"/>
          <a:stretch>
            <a:fillRect/>
          </a:stretch>
        </p:blipFill>
        <p:spPr>
          <a:xfrm>
            <a:off x="840543" y="584608"/>
            <a:ext cx="1084030" cy="1094763"/>
          </a:xfrm>
          <a:prstGeom prst="rect">
            <a:avLst/>
          </a:prstGeom>
        </p:spPr>
      </p:pic>
      <p:pic>
        <p:nvPicPr>
          <p:cNvPr id="4" name="Grafik 3"/>
          <p:cNvPicPr>
            <a:picLocks noChangeAspect="1"/>
          </p:cNvPicPr>
          <p:nvPr/>
        </p:nvPicPr>
        <p:blipFill>
          <a:blip r:embed="rId3"/>
          <a:stretch>
            <a:fillRect/>
          </a:stretch>
        </p:blipFill>
        <p:spPr>
          <a:xfrm>
            <a:off x="840543" y="1844957"/>
            <a:ext cx="1084030" cy="1100290"/>
          </a:xfrm>
          <a:prstGeom prst="rect">
            <a:avLst/>
          </a:prstGeom>
        </p:spPr>
      </p:pic>
      <p:sp>
        <p:nvSpPr>
          <p:cNvPr id="5" name="Rechteck 4"/>
          <p:cNvSpPr/>
          <p:nvPr/>
        </p:nvSpPr>
        <p:spPr>
          <a:xfrm>
            <a:off x="2301548" y="1975279"/>
            <a:ext cx="3871060" cy="646331"/>
          </a:xfrm>
          <a:prstGeom prst="rect">
            <a:avLst/>
          </a:prstGeom>
        </p:spPr>
        <p:txBody>
          <a:bodyPr wrap="none">
            <a:spAutoFit/>
          </a:bodyPr>
          <a:lstStyle/>
          <a:p>
            <a:r>
              <a:rPr lang="de-DE" dirty="0" err="1" smtClean="0">
                <a:effectLst/>
              </a:rPr>
              <a:t>UP_Zeichen­Feuerwehr­Anzeigentableau</a:t>
            </a:r>
            <a:endParaRPr lang="de-DE" dirty="0" smtClean="0">
              <a:effectLst/>
            </a:endParaRPr>
          </a:p>
          <a:p>
            <a:r>
              <a:rPr lang="de-DE" dirty="0" smtClean="0"/>
              <a:t>s.o.</a:t>
            </a:r>
            <a:endParaRPr lang="de-DE" dirty="0"/>
          </a:p>
        </p:txBody>
      </p:sp>
      <p:pic>
        <p:nvPicPr>
          <p:cNvPr id="6" name="Grafik 5"/>
          <p:cNvPicPr>
            <a:picLocks noChangeAspect="1"/>
          </p:cNvPicPr>
          <p:nvPr/>
        </p:nvPicPr>
        <p:blipFill>
          <a:blip r:embed="rId4"/>
          <a:stretch>
            <a:fillRect/>
          </a:stretch>
        </p:blipFill>
        <p:spPr>
          <a:xfrm>
            <a:off x="840543" y="3110833"/>
            <a:ext cx="1104795" cy="1115788"/>
          </a:xfrm>
          <a:prstGeom prst="rect">
            <a:avLst/>
          </a:prstGeom>
        </p:spPr>
      </p:pic>
      <p:sp>
        <p:nvSpPr>
          <p:cNvPr id="7" name="Rechteck 6"/>
          <p:cNvSpPr/>
          <p:nvPr/>
        </p:nvSpPr>
        <p:spPr>
          <a:xfrm>
            <a:off x="2301548" y="3234912"/>
            <a:ext cx="3373039" cy="369332"/>
          </a:xfrm>
          <a:prstGeom prst="rect">
            <a:avLst/>
          </a:prstGeom>
        </p:spPr>
        <p:txBody>
          <a:bodyPr wrap="none">
            <a:spAutoFit/>
          </a:bodyPr>
          <a:lstStyle/>
          <a:p>
            <a:r>
              <a:rPr lang="de-DE" dirty="0" err="1" smtClean="0">
                <a:effectLst/>
              </a:rPr>
              <a:t>UP_Zeichen­Feuerwehreinsatzplan</a:t>
            </a:r>
            <a:endParaRPr lang="de-DE" dirty="0"/>
          </a:p>
        </p:txBody>
      </p:sp>
      <p:pic>
        <p:nvPicPr>
          <p:cNvPr id="8" name="Grafik 7"/>
          <p:cNvPicPr>
            <a:picLocks noChangeAspect="1"/>
          </p:cNvPicPr>
          <p:nvPr/>
        </p:nvPicPr>
        <p:blipFill>
          <a:blip r:embed="rId5"/>
          <a:stretch>
            <a:fillRect/>
          </a:stretch>
        </p:blipFill>
        <p:spPr>
          <a:xfrm>
            <a:off x="840543" y="4392207"/>
            <a:ext cx="1064848" cy="1070094"/>
          </a:xfrm>
          <a:prstGeom prst="rect">
            <a:avLst/>
          </a:prstGeom>
        </p:spPr>
      </p:pic>
      <p:sp>
        <p:nvSpPr>
          <p:cNvPr id="9" name="Rechteck 8"/>
          <p:cNvSpPr/>
          <p:nvPr/>
        </p:nvSpPr>
        <p:spPr>
          <a:xfrm>
            <a:off x="2301548" y="4540710"/>
            <a:ext cx="3314946" cy="369332"/>
          </a:xfrm>
          <a:prstGeom prst="rect">
            <a:avLst/>
          </a:prstGeom>
        </p:spPr>
        <p:txBody>
          <a:bodyPr wrap="none">
            <a:spAutoFit/>
          </a:bodyPr>
          <a:lstStyle/>
          <a:p>
            <a:r>
              <a:rPr lang="de-DE" dirty="0" err="1" smtClean="0">
                <a:effectLst/>
              </a:rPr>
              <a:t>UP_Zeichen­Feuerwehrbedienfeld</a:t>
            </a:r>
            <a:endParaRPr lang="de-DE" dirty="0"/>
          </a:p>
        </p:txBody>
      </p:sp>
      <p:sp>
        <p:nvSpPr>
          <p:cNvPr id="10" name="Rechteck 9"/>
          <p:cNvSpPr/>
          <p:nvPr/>
        </p:nvSpPr>
        <p:spPr>
          <a:xfrm>
            <a:off x="2301548" y="5846509"/>
            <a:ext cx="3190232" cy="369332"/>
          </a:xfrm>
          <a:prstGeom prst="rect">
            <a:avLst/>
          </a:prstGeom>
        </p:spPr>
        <p:txBody>
          <a:bodyPr wrap="none">
            <a:spAutoFit/>
          </a:bodyPr>
          <a:lstStyle/>
          <a:p>
            <a:r>
              <a:rPr lang="de-DE" dirty="0" err="1" smtClean="0">
                <a:effectLst/>
              </a:rPr>
              <a:t>UP_Zeichen­Brandmeldezentrale</a:t>
            </a:r>
            <a:endParaRPr lang="de-DE" dirty="0"/>
          </a:p>
        </p:txBody>
      </p:sp>
      <p:pic>
        <p:nvPicPr>
          <p:cNvPr id="11" name="Grafik 10"/>
          <p:cNvPicPr>
            <a:picLocks noChangeAspect="1"/>
          </p:cNvPicPr>
          <p:nvPr/>
        </p:nvPicPr>
        <p:blipFill>
          <a:blip r:embed="rId6"/>
          <a:stretch>
            <a:fillRect/>
          </a:stretch>
        </p:blipFill>
        <p:spPr>
          <a:xfrm>
            <a:off x="840543" y="5627888"/>
            <a:ext cx="1088466" cy="1110345"/>
          </a:xfrm>
          <a:prstGeom prst="rect">
            <a:avLst/>
          </a:prstGeom>
        </p:spPr>
      </p:pic>
      <p:pic>
        <p:nvPicPr>
          <p:cNvPr id="12" name="Grafik 11"/>
          <p:cNvPicPr>
            <a:picLocks noChangeAspect="1"/>
          </p:cNvPicPr>
          <p:nvPr/>
        </p:nvPicPr>
        <p:blipFill>
          <a:blip r:embed="rId7"/>
          <a:stretch>
            <a:fillRect/>
          </a:stretch>
        </p:blipFill>
        <p:spPr>
          <a:xfrm>
            <a:off x="9494730" y="3865246"/>
            <a:ext cx="1240828" cy="1192096"/>
          </a:xfrm>
          <a:prstGeom prst="rect">
            <a:avLst/>
          </a:prstGeom>
        </p:spPr>
      </p:pic>
      <p:pic>
        <p:nvPicPr>
          <p:cNvPr id="13" name="Grafik 12"/>
          <p:cNvPicPr>
            <a:picLocks noChangeAspect="1"/>
          </p:cNvPicPr>
          <p:nvPr/>
        </p:nvPicPr>
        <p:blipFill>
          <a:blip r:embed="rId6"/>
          <a:stretch>
            <a:fillRect/>
          </a:stretch>
        </p:blipFill>
        <p:spPr>
          <a:xfrm>
            <a:off x="9494730" y="2561856"/>
            <a:ext cx="1164919" cy="1188335"/>
          </a:xfrm>
          <a:prstGeom prst="rect">
            <a:avLst/>
          </a:prstGeom>
        </p:spPr>
      </p:pic>
      <p:sp>
        <p:nvSpPr>
          <p:cNvPr id="14" name="Textfeld 13"/>
          <p:cNvSpPr txBox="1"/>
          <p:nvPr/>
        </p:nvSpPr>
        <p:spPr>
          <a:xfrm>
            <a:off x="9494730" y="2031120"/>
            <a:ext cx="1442896" cy="461665"/>
          </a:xfrm>
          <a:prstGeom prst="rect">
            <a:avLst/>
          </a:prstGeom>
          <a:noFill/>
        </p:spPr>
        <p:txBody>
          <a:bodyPr wrap="none" rtlCol="0">
            <a:spAutoFit/>
          </a:bodyPr>
          <a:lstStyle/>
          <a:p>
            <a:r>
              <a:rPr lang="de-DE" sz="2400" b="1" dirty="0" smtClean="0"/>
              <a:t>Vergleich:</a:t>
            </a:r>
            <a:endParaRPr lang="de-DE" sz="2400" b="1" dirty="0"/>
          </a:p>
        </p:txBody>
      </p:sp>
      <p:sp>
        <p:nvSpPr>
          <p:cNvPr id="15" name="Textfeld 14"/>
          <p:cNvSpPr txBox="1"/>
          <p:nvPr/>
        </p:nvSpPr>
        <p:spPr>
          <a:xfrm>
            <a:off x="8660657" y="4221826"/>
            <a:ext cx="700833" cy="369332"/>
          </a:xfrm>
          <a:prstGeom prst="rect">
            <a:avLst/>
          </a:prstGeom>
          <a:noFill/>
        </p:spPr>
        <p:txBody>
          <a:bodyPr wrap="none" rtlCol="0">
            <a:spAutoFit/>
          </a:bodyPr>
          <a:lstStyle/>
          <a:p>
            <a:r>
              <a:rPr lang="de-DE" dirty="0" smtClean="0"/>
              <a:t>SOLL:</a:t>
            </a:r>
            <a:endParaRPr lang="de-DE" dirty="0"/>
          </a:p>
        </p:txBody>
      </p:sp>
      <p:sp>
        <p:nvSpPr>
          <p:cNvPr id="16" name="Textfeld 15"/>
          <p:cNvSpPr txBox="1"/>
          <p:nvPr/>
        </p:nvSpPr>
        <p:spPr>
          <a:xfrm>
            <a:off x="8174947" y="3213057"/>
            <a:ext cx="1186543" cy="369332"/>
          </a:xfrm>
          <a:prstGeom prst="rect">
            <a:avLst/>
          </a:prstGeom>
          <a:noFill/>
        </p:spPr>
        <p:txBody>
          <a:bodyPr wrap="none" rtlCol="0">
            <a:spAutoFit/>
          </a:bodyPr>
          <a:lstStyle/>
          <a:p>
            <a:r>
              <a:rPr lang="de-DE" dirty="0" smtClean="0"/>
              <a:t>Zu schmal:</a:t>
            </a:r>
            <a:endParaRPr lang="de-DE" dirty="0"/>
          </a:p>
        </p:txBody>
      </p:sp>
      <p:pic>
        <p:nvPicPr>
          <p:cNvPr id="17" name="Grafik 16"/>
          <p:cNvPicPr>
            <a:picLocks noChangeAspect="1"/>
          </p:cNvPicPr>
          <p:nvPr/>
        </p:nvPicPr>
        <p:blipFill>
          <a:blip r:embed="rId8"/>
          <a:stretch>
            <a:fillRect/>
          </a:stretch>
        </p:blipFill>
        <p:spPr>
          <a:xfrm>
            <a:off x="9469052" y="5172397"/>
            <a:ext cx="1164919" cy="1164919"/>
          </a:xfrm>
          <a:prstGeom prst="rect">
            <a:avLst/>
          </a:prstGeom>
        </p:spPr>
      </p:pic>
      <p:sp>
        <p:nvSpPr>
          <p:cNvPr id="18" name="Textfeld 17"/>
          <p:cNvSpPr txBox="1"/>
          <p:nvPr/>
        </p:nvSpPr>
        <p:spPr>
          <a:xfrm>
            <a:off x="8387953" y="5570190"/>
            <a:ext cx="973536" cy="369332"/>
          </a:xfrm>
          <a:prstGeom prst="rect">
            <a:avLst/>
          </a:prstGeom>
          <a:noFill/>
        </p:spPr>
        <p:txBody>
          <a:bodyPr wrap="none" rtlCol="0">
            <a:spAutoFit/>
          </a:bodyPr>
          <a:lstStyle/>
          <a:p>
            <a:r>
              <a:rPr lang="de-DE" dirty="0" smtClean="0"/>
              <a:t>Zu breit:</a:t>
            </a:r>
            <a:endParaRPr lang="de-DE" dirty="0"/>
          </a:p>
        </p:txBody>
      </p:sp>
      <p:sp>
        <p:nvSpPr>
          <p:cNvPr id="20" name="Textfeld 19"/>
          <p:cNvSpPr txBox="1"/>
          <p:nvPr/>
        </p:nvSpPr>
        <p:spPr>
          <a:xfrm>
            <a:off x="2302617" y="229300"/>
            <a:ext cx="2338589" cy="461665"/>
          </a:xfrm>
          <a:prstGeom prst="rect">
            <a:avLst/>
          </a:prstGeom>
          <a:noFill/>
        </p:spPr>
        <p:txBody>
          <a:bodyPr wrap="none" rtlCol="0">
            <a:spAutoFit/>
          </a:bodyPr>
          <a:lstStyle/>
          <a:p>
            <a:r>
              <a:rPr lang="de-DE" sz="2400" b="1" dirty="0" smtClean="0"/>
              <a:t>Anforderung 927</a:t>
            </a:r>
            <a:endParaRPr lang="de-DE" sz="2400" b="1" dirty="0"/>
          </a:p>
        </p:txBody>
      </p:sp>
    </p:spTree>
    <p:extLst>
      <p:ext uri="{BB962C8B-B14F-4D97-AF65-F5344CB8AC3E}">
        <p14:creationId xmlns:p14="http://schemas.microsoft.com/office/powerpoint/2010/main" val="35019232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853</Words>
  <Application>Microsoft Office PowerPoint</Application>
  <PresentationFormat>Breitbild</PresentationFormat>
  <Paragraphs>173</Paragraphs>
  <Slides>13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13</vt:i4>
      </vt:variant>
    </vt:vector>
  </HeadingPairs>
  <TitlesOfParts>
    <vt:vector size="18" baseType="lpstr">
      <vt:lpstr>Arial</vt:lpstr>
      <vt:lpstr>Calibri</vt:lpstr>
      <vt:lpstr>Calibri Light</vt:lpstr>
      <vt:lpstr>Wingdings</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Birgit Bannert</dc:creator>
  <cp:lastModifiedBy>Birgit Bannert</cp:lastModifiedBy>
  <cp:revision>33</cp:revision>
  <dcterms:created xsi:type="dcterms:W3CDTF">2021-10-01T07:23:27Z</dcterms:created>
  <dcterms:modified xsi:type="dcterms:W3CDTF">2021-10-08T06:34:56Z</dcterms:modified>
</cp:coreProperties>
</file>